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71" r:id="rId1"/>
    <p:sldMasterId id="2147483773" r:id="rId2"/>
    <p:sldMasterId id="2147483775" r:id="rId3"/>
    <p:sldMasterId id="2147483784" r:id="rId4"/>
  </p:sldMasterIdLst>
  <p:notesMasterIdLst>
    <p:notesMasterId r:id="rId24"/>
  </p:notesMasterIdLst>
  <p:handoutMasterIdLst>
    <p:handoutMasterId r:id="rId25"/>
  </p:handoutMasterIdLst>
  <p:sldIdLst>
    <p:sldId id="4858" r:id="rId5"/>
    <p:sldId id="4791" r:id="rId6"/>
    <p:sldId id="4876" r:id="rId7"/>
    <p:sldId id="4873" r:id="rId8"/>
    <p:sldId id="4863" r:id="rId9"/>
    <p:sldId id="4860" r:id="rId10"/>
    <p:sldId id="4875" r:id="rId11"/>
    <p:sldId id="4818" r:id="rId12"/>
    <p:sldId id="4819" r:id="rId13"/>
    <p:sldId id="4847" r:id="rId14"/>
    <p:sldId id="4872" r:id="rId15"/>
    <p:sldId id="4848" r:id="rId16"/>
    <p:sldId id="4862" r:id="rId17"/>
    <p:sldId id="4834" r:id="rId18"/>
    <p:sldId id="4850" r:id="rId19"/>
    <p:sldId id="4827" r:id="rId20"/>
    <p:sldId id="4820" r:id="rId21"/>
    <p:sldId id="4842" r:id="rId22"/>
    <p:sldId id="4801" r:id="rId2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2DCDB"/>
    <a:srgbClr val="00A9EA"/>
    <a:srgbClr val="942825"/>
    <a:srgbClr val="0070C0"/>
    <a:srgbClr val="00B050"/>
    <a:srgbClr val="C0504D"/>
    <a:srgbClr val="FFFF9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17F2A-0BD3-49F4-9927-A591491656C4}" v="645" dt="2022-01-20T02:01:31.906"/>
    <p1510:client id="{0A2324E7-990D-42BE-B4D5-32E1A4DA83BE}" v="77" dt="2022-01-19T02:16:29.905"/>
    <p1510:client id="{CA1C939F-AB1C-4B0E-8E94-BE1B54927E20}" v="12" dt="2022-01-19T23:51:52.069"/>
    <p1510:client id="{CA692026-E091-4553-80DB-64DA83F4ECD0}" v="15" dt="2022-01-19T05:48:54.15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6192" autoAdjust="0"/>
  </p:normalViewPr>
  <p:slideViewPr>
    <p:cSldViewPr snapToGrid="0">
      <p:cViewPr varScale="1">
        <p:scale>
          <a:sx n="123" d="100"/>
          <a:sy n="123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3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12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18859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r">
              <a:defRPr sz="1400"/>
            </a:lvl1pPr>
          </a:lstStyle>
          <a:p>
            <a:fld id="{97233860-C7E0-4157-A6A3-A29EEE78119E}" type="datetimeFigureOut">
              <a:rPr kumimoji="1" lang="ja-JP" altLang="en-US" smtClean="0"/>
              <a:t>2022/1/19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84" tIns="51042" rIns="102084" bIns="510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1846" y="5284404"/>
            <a:ext cx="5534767" cy="4323603"/>
          </a:xfrm>
          <a:prstGeom prst="rect">
            <a:avLst/>
          </a:prstGeom>
        </p:spPr>
        <p:txBody>
          <a:bodyPr vert="horz" lIns="102084" tIns="51042" rIns="102084" bIns="510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18859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r">
              <a:defRPr sz="1400"/>
            </a:lvl1pPr>
          </a:lstStyle>
          <a:p>
            <a:fld id="{D42097CF-03F3-49AB-A139-418579D09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91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4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7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6A99-F377-4127-84B5-8BF573FAFB92}" type="datetimeFigureOut">
              <a:rPr kumimoji="1" lang="ja-JP" altLang="en-US" smtClean="0"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9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02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AFCF4-9732-46E5-B909-CD028EB2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4C86BA-C051-4360-BD88-0E0D2F6D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1714-DE32-4FC7-8E5B-F6C17508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80F-0EDD-4D4A-8FB1-1ACB12191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 &amp; 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66775" y="1152526"/>
            <a:ext cx="10448925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Gill Sans"/>
              <a:buNone/>
              <a:defRPr sz="5733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66775" y="3533775"/>
            <a:ext cx="10448925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  <a:lvl6pPr marL="3657509" lvl="5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4267093" lvl="6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4876678" lvl="7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5486263" lvl="8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5972175" y="6515100"/>
            <a:ext cx="234951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9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3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9428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29070D05-32F5-4193-8E72-D78E3181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780384" y="2385848"/>
            <a:ext cx="2144110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2A7398B-E853-4A18-B3C7-651005955297}"/>
              </a:ext>
            </a:extLst>
          </p:cNvPr>
          <p:cNvCxnSpPr>
            <a:cxnSpLocks/>
          </p:cNvCxnSpPr>
          <p:nvPr userDrawn="1"/>
        </p:nvCxnSpPr>
        <p:spPr>
          <a:xfrm>
            <a:off x="0" y="576000"/>
            <a:ext cx="10800000" cy="0"/>
          </a:xfrm>
          <a:prstGeom prst="line">
            <a:avLst/>
          </a:prstGeom>
          <a:ln>
            <a:solidFill>
              <a:srgbClr val="942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8D0E00AB-FA96-4299-B991-0DF0A3F3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11015701" y="54468"/>
            <a:ext cx="992778" cy="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81" r:id="rId3"/>
    <p:sldLayoutId id="2147483782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F0FAFD-DD0E-4D07-BCCC-AF9E419CB1E0}"/>
              </a:ext>
            </a:extLst>
          </p:cNvPr>
          <p:cNvSpPr/>
          <p:nvPr userDrawn="1"/>
        </p:nvSpPr>
        <p:spPr>
          <a:xfrm>
            <a:off x="-1" y="1"/>
            <a:ext cx="12192001" cy="49316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2A6F31-7535-4B7B-BCE6-4FEBF8C49828}"/>
              </a:ext>
            </a:extLst>
          </p:cNvPr>
          <p:cNvSpPr/>
          <p:nvPr userDrawn="1"/>
        </p:nvSpPr>
        <p:spPr>
          <a:xfrm>
            <a:off x="171955" y="42759"/>
            <a:ext cx="1260029" cy="400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E70712-3F84-45CF-9AF5-B77A9E35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2" y="82591"/>
            <a:ext cx="1111454" cy="3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85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E9CB24-D903-4312-95CC-A25A896C1A50}"/>
              </a:ext>
            </a:extLst>
          </p:cNvPr>
          <p:cNvSpPr txBox="1"/>
          <p:nvPr/>
        </p:nvSpPr>
        <p:spPr>
          <a:xfrm>
            <a:off x="1497524" y="2942117"/>
            <a:ext cx="6094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豊能定例会議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9372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FB8003-C38F-4CAB-9318-4208796C7E36}"/>
              </a:ext>
            </a:extLst>
          </p:cNvPr>
          <p:cNvSpPr txBox="1"/>
          <p:nvPr/>
        </p:nvSpPr>
        <p:spPr>
          <a:xfrm>
            <a:off x="1545336" y="731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アンケート 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>
                <a:solidFill>
                  <a:schemeClr val="bg1"/>
                </a:solidFill>
              </a:rPr>
              <a:t>回目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117943-48B0-4371-9193-5710303BE0CB}"/>
              </a:ext>
            </a:extLst>
          </p:cNvPr>
          <p:cNvSpPr txBox="1"/>
          <p:nvPr/>
        </p:nvSpPr>
        <p:spPr>
          <a:xfrm>
            <a:off x="3029919" y="621204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1/27</a:t>
            </a:r>
            <a:r>
              <a:rPr kumimoji="1" lang="ja-JP" altLang="en-US" dirty="0"/>
              <a:t>までにアンケート内容提出お願いします。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E5F740-C468-48AB-8AB1-3CF6C2972443}"/>
              </a:ext>
            </a:extLst>
          </p:cNvPr>
          <p:cNvSpPr txBox="1"/>
          <p:nvPr/>
        </p:nvSpPr>
        <p:spPr>
          <a:xfrm>
            <a:off x="433053" y="972772"/>
            <a:ext cx="10341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回目のアンケートに関しては、住民への満足度を中心に図ります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　サービス提供を行う企業は、アンケートの内容の検討をお願いします。</a:t>
            </a:r>
            <a:endParaRPr kumimoji="1" lang="en-US" altLang="ja-JP" sz="2400" dirty="0"/>
          </a:p>
          <a:p>
            <a:r>
              <a:rPr kumimoji="1" lang="ja-JP" altLang="en-US" sz="2400" dirty="0"/>
              <a:t>　基本作成基準は、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回目同様です</a:t>
            </a:r>
          </a:p>
        </p:txBody>
      </p:sp>
    </p:spTree>
    <p:extLst>
      <p:ext uri="{BB962C8B-B14F-4D97-AF65-F5344CB8AC3E}">
        <p14:creationId xmlns:p14="http://schemas.microsoft.com/office/powerpoint/2010/main" val="264495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説明がありません">
            <a:extLst>
              <a:ext uri="{FF2B5EF4-FFF2-40B4-BE49-F238E27FC236}">
                <a16:creationId xmlns:a16="http://schemas.microsoft.com/office/drawing/2014/main" id="{D9191FEA-8860-4FFF-89A6-FA50C963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9" y="701964"/>
            <a:ext cx="4485409" cy="59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F01017-F6B9-4D2D-95D8-3251371741D4}"/>
              </a:ext>
            </a:extLst>
          </p:cNvPr>
          <p:cNvSpPr txBox="1"/>
          <p:nvPr/>
        </p:nvSpPr>
        <p:spPr>
          <a:xfrm>
            <a:off x="5384800" y="914400"/>
            <a:ext cx="54938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杉並区でもスマホ教室</a:t>
            </a:r>
            <a:endParaRPr kumimoji="1" lang="en-US" altLang="ja-JP" dirty="0"/>
          </a:p>
          <a:p>
            <a:r>
              <a:rPr kumimoji="1" lang="ja-JP" altLang="en-US" dirty="0"/>
              <a:t>　「満員御礼」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中学生ボランティアも使ったイベント（地域交流）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771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753EE3-E96A-45E8-A656-57C84BD92321}"/>
              </a:ext>
            </a:extLst>
          </p:cNvPr>
          <p:cNvSpPr txBox="1"/>
          <p:nvPr/>
        </p:nvSpPr>
        <p:spPr>
          <a:xfrm>
            <a:off x="278970" y="674704"/>
            <a:ext cx="11445498" cy="40010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▼日程（</a:t>
            </a:r>
            <a:r>
              <a:rPr lang="ja-JP" altLang="en-US">
                <a:solidFill>
                  <a:srgbClr val="050505"/>
                </a:solidFill>
                <a:latin typeface="Segoe UI Historic"/>
                <a:cs typeface="Segoe UI Historic"/>
              </a:rPr>
              <a:t>企業割り振り：</a:t>
            </a: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仮）</a:t>
            </a:r>
            <a:r>
              <a:rPr lang="ja-JP" altLang="en-US">
                <a:solidFill>
                  <a:srgbClr val="050505"/>
                </a:solidFill>
                <a:latin typeface="Segoe UI Historic"/>
                <a:cs typeface="Segoe UI Historic"/>
              </a:rPr>
              <a:t> </a:t>
            </a:r>
            <a:endParaRPr lang="en-US" altLang="ja-J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dirty="0">
                <a:solidFill>
                  <a:srgbClr val="050505"/>
                </a:solidFill>
                <a:latin typeface="Segoe UI Historic"/>
                <a:cs typeface="Segoe UI Historic"/>
              </a:rPr>
              <a:t>2月16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日（水）午前枠：</a:t>
            </a:r>
            <a:r>
              <a:rPr lang="en-US" altLang="ja-JP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10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時／午後枠：</a:t>
            </a:r>
            <a:r>
              <a:rPr lang="en-US" altLang="ja-JP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13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　　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三井住友海上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月</a:t>
            </a:r>
            <a:r>
              <a:rPr lang="en-US" altLang="ja-JP" sz="1600" dirty="0">
                <a:solidFill>
                  <a:srgbClr val="050505"/>
                </a:solidFill>
                <a:latin typeface="Segoe UI Historic"/>
                <a:cs typeface="Segoe UI Historic"/>
              </a:rPr>
              <a:t>17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日（木）午前枠：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10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13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 　　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OZ1</a:t>
            </a:r>
            <a:endParaRPr lang="en-US" altLang="ja-JP" sz="1600" b="0" i="0">
              <a:solidFill>
                <a:srgbClr val="050505"/>
              </a:solidFill>
              <a:effectLst/>
              <a:latin typeface="Segoe UI Historic"/>
              <a:cs typeface="Segoe UI Historic"/>
            </a:endParaRPr>
          </a:p>
          <a:p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月</a:t>
            </a:r>
            <a:r>
              <a:rPr lang="en-US" altLang="ja-JP" sz="1600" dirty="0">
                <a:solidFill>
                  <a:srgbClr val="050505"/>
                </a:solidFill>
                <a:latin typeface="Segoe UI Historic"/>
                <a:cs typeface="Segoe UI Historic"/>
              </a:rPr>
              <a:t>18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日（金）午前枠：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10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13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 　　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NEC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ネッツエスアイ　</a:t>
            </a:r>
            <a:endParaRPr lang="en-US" altLang="ja-JP" sz="1600" b="0" i="0">
              <a:solidFill>
                <a:srgbClr val="050505"/>
              </a:solidFill>
              <a:effectLst/>
              <a:latin typeface="Segoe UI Historic"/>
              <a:cs typeface="Segoe UI Historic"/>
            </a:endParaRPr>
          </a:p>
          <a:p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月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24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木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10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13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 　　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OZ1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（中央公民館：東地区）</a:t>
            </a:r>
            <a:endParaRPr lang="ja-JP" sz="1600">
              <a:ea typeface="+mn-lt"/>
              <a:cs typeface="+mn-lt"/>
            </a:endParaRPr>
          </a:p>
          <a:p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月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25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金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10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13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-15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時 　　</a:t>
            </a:r>
            <a:r>
              <a:rPr 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関西電力</a:t>
            </a:r>
            <a:endParaRPr lang="ja-JP" sz="1600">
              <a:ea typeface="+mn-lt"/>
              <a:cs typeface="+mn-lt"/>
            </a:endParaRPr>
          </a:p>
          <a:p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2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月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26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日（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土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）</a:t>
            </a:r>
            <a:r>
              <a:rPr 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午後枠：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14</a:t>
            </a:r>
            <a:r>
              <a:rPr 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時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-16</a:t>
            </a:r>
            <a:r>
              <a:rPr 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時 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ea typeface="+mn-lt"/>
                <a:cs typeface="Segoe UI Historic"/>
              </a:rPr>
              <a:t>※</a:t>
            </a:r>
            <a:r>
              <a:rPr 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午前はよろづ相談室</a:t>
            </a:r>
            <a:r>
              <a:rPr lang="ja-JP" altLang="en-US" sz="1600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　</a:t>
            </a:r>
            <a:r>
              <a:rPr lang="en-US" altLang="ja-JP" sz="1600">
                <a:solidFill>
                  <a:srgbClr val="050505"/>
                </a:solidFill>
                <a:latin typeface="Segoe UI Historic"/>
                <a:cs typeface="Segoe UI Historic"/>
              </a:rPr>
              <a:t> </a:t>
            </a:r>
            <a:r>
              <a:rPr lang="ja-JP" altLang="en-US" sz="1600">
                <a:solidFill>
                  <a:srgbClr val="050505"/>
                </a:solidFill>
                <a:latin typeface="Segoe UI Historic"/>
                <a:cs typeface="Segoe UI Historic"/>
              </a:rPr>
              <a:t>   NTTドコモ（午後）</a:t>
            </a:r>
            <a:endParaRPr lang="en-US" altLang="ja-JP" sz="1600" b="0" i="0">
              <a:solidFill>
                <a:srgbClr val="050505"/>
              </a:solidFill>
              <a:effectLst/>
              <a:latin typeface="Segoe UI Historic"/>
              <a:cs typeface="Segoe UI Historic"/>
            </a:endParaRPr>
          </a:p>
          <a:p>
            <a:endParaRPr lang="ja-JP" altLang="en-US" sz="1600" dirty="0">
              <a:solidFill>
                <a:srgbClr val="050505"/>
              </a:solidFill>
              <a:latin typeface="Segoe UI Historic"/>
              <a:cs typeface="Segoe UI Historic"/>
            </a:endParaRPr>
          </a:p>
          <a:p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　　午前、午後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回：企業説明はオンラインでも可能！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endParaRPr lang="en-US" altLang="ja-JP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▼注釈 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※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上記のうち、</a:t>
            </a:r>
            <a:r>
              <a:rPr lang="ja-JP" altLang="en-US">
                <a:solidFill>
                  <a:srgbClr val="050505"/>
                </a:solidFill>
                <a:latin typeface="Segoe UI Historic"/>
                <a:cs typeface="Segoe UI Historic"/>
              </a:rPr>
              <a:t>24</a:t>
            </a: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日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を中央公民館にて開催。</a:t>
            </a:r>
            <a:br>
              <a:rPr lang="en-US" altLang="ja-JP" b="0" i="0" dirty="0">
                <a:effectLst/>
                <a:latin typeface="Segoe UI Historic" panose="020B0502040204020203" pitchFamily="34" charset="0"/>
              </a:rPr>
            </a:b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　　　　それ以外はすべて「ときわ台オアシス」にて開催。 </a:t>
            </a:r>
            <a:br>
              <a:rPr lang="en-US" altLang="ja-JP" b="0" i="0" dirty="0">
                <a:effectLst/>
                <a:latin typeface="Segoe UI Historic" panose="020B0502040204020203" pitchFamily="34" charset="0"/>
              </a:rPr>
            </a:b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　　　</a:t>
            </a:r>
            <a:r>
              <a:rPr lang="en-US" altLang="ja-JP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※</a:t>
            </a: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よろづ相談室は「ときわ台オアシス」にて毎週土曜</a:t>
            </a:r>
            <a:r>
              <a:rPr lang="en-US" altLang="ja-JP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9:30</a:t>
            </a: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ー正午</a:t>
            </a:r>
            <a:r>
              <a:rPr lang="en-US" altLang="ja-JP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12:00</a:t>
            </a: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の午前営業。</a:t>
            </a:r>
            <a:br>
              <a:rPr lang="en-US" altLang="ja-JP" b="0" i="0" dirty="0">
                <a:effectLst/>
                <a:latin typeface="Segoe UI Historic" panose="020B0502040204020203" pitchFamily="34" charset="0"/>
              </a:rPr>
            </a:br>
            <a:r>
              <a:rPr lang="ja-JP" altLang="en-US" b="0" i="0">
                <a:solidFill>
                  <a:srgbClr val="050505"/>
                </a:solidFill>
                <a:effectLst/>
                <a:latin typeface="Segoe UI Historic"/>
                <a:cs typeface="Segoe UI Historic"/>
              </a:rPr>
              <a:t>　　　</a:t>
            </a:r>
            <a:endParaRPr lang="en-US" altLang="ja-JP" b="0" i="0" dirty="0">
              <a:solidFill>
                <a:srgbClr val="050505"/>
              </a:solidFill>
              <a:effectLst/>
              <a:latin typeface="Segoe UI Historic"/>
              <a:cs typeface="Segoe UI Historic"/>
            </a:endParaRPr>
          </a:p>
          <a:p>
            <a:endParaRPr lang="en-US" altLang="ja-JP" dirty="0">
              <a:solidFill>
                <a:srgbClr val="050505"/>
              </a:solidFill>
              <a:latin typeface="Segoe UI Historic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5A892D-1DB7-438E-BCE5-C4CDF7DE85BE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　第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回</a:t>
            </a:r>
          </a:p>
        </p:txBody>
      </p:sp>
    </p:spTree>
    <p:extLst>
      <p:ext uri="{BB962C8B-B14F-4D97-AF65-F5344CB8AC3E}">
        <p14:creationId xmlns:p14="http://schemas.microsoft.com/office/powerpoint/2010/main" val="71354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男, 建物, 部屋 が含まれている画像&#10;&#10;自動的に生成された説明">
            <a:extLst>
              <a:ext uri="{FF2B5EF4-FFF2-40B4-BE49-F238E27FC236}">
                <a16:creationId xmlns:a16="http://schemas.microsoft.com/office/drawing/2014/main" id="{4855B5BA-1F5E-460D-9F9C-CA353FC5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96" y="831273"/>
            <a:ext cx="2026226" cy="2701635"/>
          </a:xfrm>
          <a:prstGeom prst="rect">
            <a:avLst/>
          </a:prstGeom>
        </p:spPr>
      </p:pic>
      <p:pic>
        <p:nvPicPr>
          <p:cNvPr id="5" name="図 4" descr="屋内, テーブル, 部屋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AECEFFE3-02B9-4D45-B910-AB2BF221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9" y="3939309"/>
            <a:ext cx="3435927" cy="25769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8BD734-B963-41F4-9464-EAF53E42D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73" t="26667" r="14202" b="10640"/>
          <a:stretch/>
        </p:blipFill>
        <p:spPr>
          <a:xfrm>
            <a:off x="685030" y="1533236"/>
            <a:ext cx="6918036" cy="4299527"/>
          </a:xfrm>
          <a:prstGeom prst="rect">
            <a:avLst/>
          </a:prstGeom>
        </p:spPr>
      </p:pic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C4CBFA6B-3DD0-46FB-9932-7A7E592174EB}"/>
              </a:ext>
            </a:extLst>
          </p:cNvPr>
          <p:cNvCxnSpPr>
            <a:endCxn id="7" idx="0"/>
          </p:cNvCxnSpPr>
          <p:nvPr/>
        </p:nvCxnSpPr>
        <p:spPr>
          <a:xfrm rot="10800000" flipV="1">
            <a:off x="4144048" y="1062182"/>
            <a:ext cx="5614748" cy="47105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9644D91C-1FBD-47ED-B70E-A5E60FDBF98E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>
            <a:off x="3352801" y="4458790"/>
            <a:ext cx="4498109" cy="768993"/>
          </a:xfrm>
          <a:prstGeom prst="bentConnector3">
            <a:avLst>
              <a:gd name="adj1" fmla="val 1001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9BC25A-82D6-4DBF-94AA-995B91FA5031}"/>
              </a:ext>
            </a:extLst>
          </p:cNvPr>
          <p:cNvSpPr txBox="1"/>
          <p:nvPr/>
        </p:nvSpPr>
        <p:spPr>
          <a:xfrm>
            <a:off x="406978" y="53719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ブース（</a:t>
            </a:r>
            <a:r>
              <a:rPr kumimoji="1" lang="en-US" altLang="ja-JP" sz="2400" b="1" dirty="0"/>
              <a:t>CSPFC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/>
              <a:t>NESIC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/>
              <a:t>2</a:t>
            </a:r>
            <a:r>
              <a:rPr kumimoji="1" lang="ja-JP" altLang="en-US" sz="2400" b="1" dirty="0"/>
              <a:t>社）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11F76D-D202-4942-BE43-B8B26BA1BE92}"/>
              </a:ext>
            </a:extLst>
          </p:cNvPr>
          <p:cNvSpPr txBox="1"/>
          <p:nvPr/>
        </p:nvSpPr>
        <p:spPr>
          <a:xfrm>
            <a:off x="560866" y="605458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アンケート促進と商品券配布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13167B-6B48-426B-A281-7B78E60D8436}"/>
              </a:ext>
            </a:extLst>
          </p:cNvPr>
          <p:cNvSpPr txBox="1"/>
          <p:nvPr/>
        </p:nvSpPr>
        <p:spPr>
          <a:xfrm>
            <a:off x="1602377" y="2437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3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5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日フェスティバル</a:t>
            </a:r>
          </a:p>
        </p:txBody>
      </p:sp>
    </p:spTree>
    <p:extLst>
      <p:ext uri="{BB962C8B-B14F-4D97-AF65-F5344CB8AC3E}">
        <p14:creationId xmlns:p14="http://schemas.microsoft.com/office/powerpoint/2010/main" val="56698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29BC07-7EE7-40E0-84CC-B97552AB98E9}"/>
              </a:ext>
            </a:extLst>
          </p:cNvPr>
          <p:cNvSpPr txBox="1"/>
          <p:nvPr/>
        </p:nvSpPr>
        <p:spPr>
          <a:xfrm>
            <a:off x="2967317" y="2835549"/>
            <a:ext cx="610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CSPFC</a:t>
            </a:r>
            <a:r>
              <a:rPr kumimoji="1" lang="ja-JP" altLang="en-US" sz="4400" b="1" dirty="0"/>
              <a:t>事務局からの案内</a:t>
            </a:r>
          </a:p>
        </p:txBody>
      </p:sp>
    </p:spTree>
    <p:extLst>
      <p:ext uri="{BB962C8B-B14F-4D97-AF65-F5344CB8AC3E}">
        <p14:creationId xmlns:p14="http://schemas.microsoft.com/office/powerpoint/2010/main" val="340357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A19114-4BBE-4773-B818-78906B10ADAD}"/>
              </a:ext>
            </a:extLst>
          </p:cNvPr>
          <p:cNvSpPr txBox="1"/>
          <p:nvPr/>
        </p:nvSpPr>
        <p:spPr>
          <a:xfrm>
            <a:off x="1588052" y="640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</a:rPr>
              <a:t>豊能町定例会予定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DBD661-C00B-496A-B71B-81EC57A1B4CE}"/>
              </a:ext>
            </a:extLst>
          </p:cNvPr>
          <p:cNvSpPr txBox="1"/>
          <p:nvPr/>
        </p:nvSpPr>
        <p:spPr>
          <a:xfrm>
            <a:off x="626579" y="957883"/>
            <a:ext cx="42892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CCF960-8DFC-456A-BB60-21F6F9E0149F}"/>
              </a:ext>
            </a:extLst>
          </p:cNvPr>
          <p:cNvSpPr txBox="1"/>
          <p:nvPr/>
        </p:nvSpPr>
        <p:spPr>
          <a:xfrm>
            <a:off x="1244325" y="957194"/>
            <a:ext cx="904902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2022年</a:t>
            </a:r>
            <a:endParaRPr lang="ja-JP" altLang="en-US" dirty="0"/>
          </a:p>
          <a:p>
            <a:r>
              <a:rPr lang="ja-JP" altLang="en-US"/>
              <a:t>　</a:t>
            </a:r>
            <a:r>
              <a:rPr lang="ja-JP" altLang="en-US" strike="sngStrike"/>
              <a:t>1月6日　　オンライン（CSPFC月例会）（進捗報告）</a:t>
            </a:r>
            <a:endParaRPr lang="ja-JP" strike="sngStrike"/>
          </a:p>
          <a:p>
            <a:r>
              <a:rPr lang="ja-JP" altLang="en-US"/>
              <a:t>　　</a:t>
            </a:r>
            <a:r>
              <a:rPr lang="ja-JP" altLang="en-US" strike="sngStrike"/>
              <a:t>13日　　現地（豊能町役場）＋オンライン（分科会意見交換）</a:t>
            </a:r>
          </a:p>
          <a:p>
            <a:r>
              <a:rPr lang="ja-JP" altLang="en-US"/>
              <a:t>　　　　　　</a:t>
            </a:r>
            <a:r>
              <a:rPr lang="ja-JP" altLang="en-US" strike="sngStrike"/>
              <a:t>ユーベルホール下見</a:t>
            </a:r>
            <a:endParaRPr lang="ja-JP" strike="sngStrike"/>
          </a:p>
          <a:p>
            <a:r>
              <a:rPr lang="ja-JP" altLang="en-US"/>
              <a:t>　　20日　　オンライン（進捗報告）</a:t>
            </a:r>
            <a:endParaRPr lang="ja-JP" altLang="en-US" dirty="0"/>
          </a:p>
          <a:p>
            <a:r>
              <a:rPr lang="ja-JP" altLang="en-US"/>
              <a:t>　　27日　　現地（</a:t>
            </a:r>
            <a:r>
              <a:rPr lang="ja-JP" altLang="en-US">
                <a:highlight>
                  <a:srgbClr val="C0C0C0"/>
                </a:highlight>
              </a:rPr>
              <a:t>損保ジャパン道州町ビル</a:t>
            </a:r>
            <a:r>
              <a:rPr lang="ja-JP" altLang="en-US"/>
              <a:t>）＋オンライン（分科会意見交換）</a:t>
            </a:r>
          </a:p>
          <a:p>
            <a:r>
              <a:rPr lang="ja-JP" altLang="en-US"/>
              <a:t>　　　　　　PM2:00～4:30　OSPF（りそなグループ大阪本社ビル）</a:t>
            </a:r>
            <a:endParaRPr lang="ja-JP"/>
          </a:p>
          <a:p>
            <a:r>
              <a:rPr lang="ja-JP" altLang="en-US"/>
              <a:t>　　（</a:t>
            </a:r>
            <a:r>
              <a:rPr lang="ja-JP" altLang="en-US">
                <a:highlight>
                  <a:srgbClr val="C0C0C0"/>
                </a:highlight>
              </a:rPr>
              <a:t>28日　　第2回JP-LINK勉強会</a:t>
            </a:r>
            <a:r>
              <a:rPr lang="ja-JP">
                <a:highlight>
                  <a:srgbClr val="C0C0C0"/>
                </a:highlight>
                <a:ea typeface="+mn-lt"/>
                <a:cs typeface="+mn-lt"/>
              </a:rPr>
              <a:t>（損保ジャパン道州町ビル）</a:t>
            </a:r>
            <a:r>
              <a:rPr lang="ja-JP" altLang="en-US">
                <a:ea typeface="+mn-lt"/>
                <a:cs typeface="+mn-lt"/>
              </a:rPr>
              <a:t>）</a:t>
            </a:r>
            <a:endParaRPr lang="ja-JP" altLang="en-US" dirty="0"/>
          </a:p>
          <a:p>
            <a:endParaRPr lang="ja-JP" altLang="en-US" dirty="0"/>
          </a:p>
          <a:p>
            <a:r>
              <a:rPr lang="ja-JP" altLang="en-US"/>
              <a:t>　2月3日　　オンライン（CSPFC月例会）（進捗報告）</a:t>
            </a:r>
          </a:p>
          <a:p>
            <a:r>
              <a:rPr lang="ja-JP" altLang="en-US"/>
              <a:t>　　10日　　現地＋オンライン（分科会意見交換）</a:t>
            </a:r>
          </a:p>
          <a:p>
            <a:r>
              <a:rPr lang="ja-JP" altLang="en-US"/>
              <a:t>　　17日　　</a:t>
            </a:r>
            <a:r>
              <a:rPr lang="ja-JP" altLang="en-US">
                <a:highlight>
                  <a:srgbClr val="C0C0C0"/>
                </a:highlight>
              </a:rPr>
              <a:t>現地(</a:t>
            </a:r>
            <a:r>
              <a:rPr lang="ja-JP">
                <a:highlight>
                  <a:srgbClr val="C0C0C0"/>
                </a:highlight>
                <a:ea typeface="+mn-lt"/>
                <a:cs typeface="+mn-lt"/>
              </a:rPr>
              <a:t>損保ジャパン道州町ビル)</a:t>
            </a:r>
            <a:r>
              <a:rPr lang="ja-JP" altLang="en-US"/>
              <a:t>＋オンライン（分科会意見交換感）</a:t>
            </a:r>
            <a:endParaRPr lang="ja-JP" altLang="en-US">
              <a:highlight>
                <a:srgbClr val="C0C0C0"/>
              </a:highlight>
            </a:endParaRPr>
          </a:p>
          <a:p>
            <a:r>
              <a:rPr lang="ja-JP" altLang="en-US"/>
              <a:t>　　　　　　（PM1:00～4:00　第2回個人情報保護法勉強会、第3回JP-LINK勉強）</a:t>
            </a:r>
          </a:p>
          <a:p>
            <a:r>
              <a:rPr lang="ja-JP" altLang="en-US"/>
              <a:t>　　24日　　現地＋オンライン（分科会意見交換＆報告書取りまとめ）</a:t>
            </a:r>
          </a:p>
          <a:p>
            <a:r>
              <a:rPr lang="ja-JP" altLang="en-US" dirty="0"/>
              <a:t>　　　</a:t>
            </a:r>
          </a:p>
          <a:p>
            <a:r>
              <a:rPr lang="ja-JP" altLang="en-US"/>
              <a:t>　3月3日　　現地＋オンライン（CSPFC月例会）（報告書レビュー）</a:t>
            </a:r>
          </a:p>
          <a:p>
            <a:r>
              <a:rPr lang="ja-JP" altLang="en-US"/>
              <a:t>　　（5日　　健康寿命延伸フェスティバル）</a:t>
            </a:r>
            <a:endParaRPr lang="ja-JP" altLang="en-US" dirty="0"/>
          </a:p>
          <a:p>
            <a:r>
              <a:rPr lang="ja-JP" altLang="en-US"/>
              <a:t>　　10日　　オンライン（最終報告書レビュー）</a:t>
            </a:r>
          </a:p>
          <a:p>
            <a:r>
              <a:rPr lang="ja-JP" altLang="en-US"/>
              <a:t>　　（11日　　報告書＆経理処理提出日）　</a:t>
            </a:r>
          </a:p>
          <a:p>
            <a:r>
              <a:rPr lang="ja-JP" altLang="en-US"/>
              <a:t>　　　　　※3月は経理処理提出日の関係で1週目が現地となります。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4F88EA-5DC1-434B-BEE2-C6AC7239850B}"/>
              </a:ext>
            </a:extLst>
          </p:cNvPr>
          <p:cNvSpPr txBox="1"/>
          <p:nvPr/>
        </p:nvSpPr>
        <p:spPr>
          <a:xfrm>
            <a:off x="726660" y="307009"/>
            <a:ext cx="94134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  <a:p>
            <a:r>
              <a:rPr lang="ja-JP" altLang="en-US"/>
              <a:t>感染症の状況により、現地開催は変更の可能性がありますので、ご了承ください。</a:t>
            </a:r>
            <a:endParaRPr lang="ja-JP" altLang="en-US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9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BBD1E5-3DA4-475F-9A62-F31308A0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2" y="570578"/>
            <a:ext cx="8468024" cy="61304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E43D6D-3B74-4687-8A2A-CEC4AE22E4DB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メーリングリスト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F69BD2-473D-4193-8BD3-4A5B25BF1C8C}"/>
              </a:ext>
            </a:extLst>
          </p:cNvPr>
          <p:cNvSpPr txBox="1"/>
          <p:nvPr/>
        </p:nvSpPr>
        <p:spPr>
          <a:xfrm>
            <a:off x="8724384" y="931652"/>
            <a:ext cx="346761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豊能定例会が全ての基本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今後</a:t>
            </a:r>
            <a:r>
              <a:rPr kumimoji="1" lang="en-US" altLang="ja-JP" sz="1600" dirty="0"/>
              <a:t>all</a:t>
            </a:r>
            <a:r>
              <a:rPr kumimoji="1" lang="ja-JP" altLang="en-US" sz="1600" dirty="0"/>
              <a:t>でメンバーも参加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各自治体向けには</a:t>
            </a:r>
            <a:endParaRPr kumimoji="1" lang="en-US" altLang="ja-JP" sz="1600" dirty="0"/>
          </a:p>
          <a:p>
            <a:r>
              <a:rPr kumimoji="1" lang="ja-JP" altLang="en-US" sz="1600" dirty="0"/>
              <a:t>別分科会を設定し、個別対応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例：福井県</a:t>
            </a:r>
            <a:endParaRPr kumimoji="1" lang="en-US" altLang="ja-JP" sz="1600" dirty="0"/>
          </a:p>
          <a:p>
            <a:r>
              <a:rPr kumimoji="1" lang="ja-JP" altLang="en-US" sz="1600" dirty="0"/>
              <a:t>　福井ワーキング</a:t>
            </a:r>
            <a:endParaRPr kumimoji="1" lang="en-US" altLang="ja-JP" sz="1600" dirty="0"/>
          </a:p>
          <a:p>
            <a:r>
              <a:rPr kumimoji="1" lang="ja-JP" altLang="en-US" sz="1600" dirty="0"/>
              <a:t>　　</a:t>
            </a:r>
            <a:r>
              <a:rPr kumimoji="1" lang="en-US" altLang="ja-JP" sz="1600" dirty="0"/>
              <a:t>CSPFC</a:t>
            </a:r>
            <a:r>
              <a:rPr kumimoji="1" lang="ja-JP" altLang="en-US" sz="1600" dirty="0"/>
              <a:t>リーダー企業</a:t>
            </a:r>
            <a:br>
              <a:rPr kumimoji="1" lang="en-US" altLang="ja-JP" sz="1600" dirty="0"/>
            </a:br>
            <a:r>
              <a:rPr kumimoji="1" lang="ja-JP" altLang="en-US" sz="1600" dirty="0"/>
              <a:t>　　＋地元企業（各社</a:t>
            </a:r>
            <a:r>
              <a:rPr kumimoji="1" lang="en-US" altLang="ja-JP" sz="1600" dirty="0"/>
              <a:t>CSPF</a:t>
            </a:r>
            <a:r>
              <a:rPr kumimoji="1" lang="ja-JP" altLang="en-US" sz="1600" dirty="0"/>
              <a:t>参加要）</a:t>
            </a:r>
          </a:p>
        </p:txBody>
      </p:sp>
    </p:spTree>
    <p:extLst>
      <p:ext uri="{BB962C8B-B14F-4D97-AF65-F5344CB8AC3E}">
        <p14:creationId xmlns:p14="http://schemas.microsoft.com/office/powerpoint/2010/main" val="231077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3C9E28-85BA-4C55-82F3-283BE5E03748}"/>
              </a:ext>
            </a:extLst>
          </p:cNvPr>
          <p:cNvSpPr txBox="1"/>
          <p:nvPr/>
        </p:nvSpPr>
        <p:spPr>
          <a:xfrm>
            <a:off x="1720312" y="2828441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altLang="ja-JP" sz="4000" dirty="0"/>
          </a:p>
        </p:txBody>
      </p:sp>
      <p:pic>
        <p:nvPicPr>
          <p:cNvPr id="5" name="図 5" descr="建物, ブラインド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A4D3B0B-928B-4D58-BE48-B5FC99DB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8" y="520640"/>
            <a:ext cx="11909284" cy="62597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0CB775-4F1D-4FB1-9641-B9C6238EF4F5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分科会メーリングリスト</a:t>
            </a:r>
          </a:p>
        </p:txBody>
      </p:sp>
    </p:spTree>
    <p:extLst>
      <p:ext uri="{BB962C8B-B14F-4D97-AF65-F5344CB8AC3E}">
        <p14:creationId xmlns:p14="http://schemas.microsoft.com/office/powerpoint/2010/main" val="76283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608636-5FBE-40C3-96C0-D5112DEBA3B8}"/>
              </a:ext>
            </a:extLst>
          </p:cNvPr>
          <p:cNvSpPr txBox="1"/>
          <p:nvPr/>
        </p:nvSpPr>
        <p:spPr>
          <a:xfrm>
            <a:off x="382554" y="839755"/>
            <a:ext cx="790472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とよのウォーキングアプリ</a:t>
            </a:r>
            <a:r>
              <a:rPr kumimoji="1" lang="en-US" altLang="ja-JP" sz="1400" dirty="0"/>
              <a:t>URL</a:t>
            </a:r>
          </a:p>
          <a:p>
            <a:r>
              <a:rPr kumimoji="1" lang="ja-JP" altLang="en-US" sz="1400" dirty="0"/>
              <a:t>　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が難しいので、「とよのん」または「とよのんウォーキング」で</a:t>
            </a:r>
            <a:r>
              <a:rPr kumimoji="1" lang="en-US" altLang="ja-JP" sz="1400" dirty="0"/>
              <a:t>Appstore/</a:t>
            </a:r>
            <a:r>
              <a:rPr kumimoji="1" lang="en-US" altLang="ja-JP" sz="1400" dirty="0" err="1"/>
              <a:t>GooglePlay</a:t>
            </a:r>
            <a:r>
              <a:rPr kumimoji="1" lang="ja-JP" altLang="en-US" sz="1400" dirty="0"/>
              <a:t>検索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アンケートに関して</a:t>
            </a:r>
            <a:endParaRPr kumimoji="1" lang="en-US" altLang="ja-JP" sz="1400" dirty="0"/>
          </a:p>
          <a:p>
            <a:r>
              <a:rPr kumimoji="1" lang="ja-JP" altLang="en-US" sz="1400" dirty="0"/>
              <a:t>　＞アンケート質問内容の文字数</a:t>
            </a:r>
            <a:r>
              <a:rPr kumimoji="1" lang="en-US" altLang="ja-JP" sz="1400" dirty="0"/>
              <a:t>MAX</a:t>
            </a:r>
          </a:p>
          <a:p>
            <a:r>
              <a:rPr kumimoji="1" lang="ja-JP" altLang="en-US" sz="1400" dirty="0"/>
              <a:t>　　　質問文、回答文ともに以下の文字数を推奨します。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優先順位１のパターン：見栄えが良い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優先順位２のパターン：見栄えがまあまあよい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9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最大全角で</a:t>
            </a:r>
            <a:r>
              <a:rPr kumimoji="1" lang="en-US" altLang="ja-JP" sz="1400" dirty="0"/>
              <a:t>26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優先順位３のパターン：あまり見栄えがよくない</a:t>
            </a:r>
          </a:p>
          <a:p>
            <a:r>
              <a:rPr kumimoji="1" lang="ja-JP" altLang="en-US" sz="1400" dirty="0"/>
              <a:t>　　　　全角でおよそ</a:t>
            </a:r>
            <a:r>
              <a:rPr kumimoji="1" lang="en-US" altLang="ja-JP" sz="1400" dirty="0"/>
              <a:t>700</a:t>
            </a:r>
            <a:r>
              <a:rPr kumimoji="1" lang="ja-JP" altLang="en-US" sz="1400" dirty="0"/>
              <a:t>文字まで入りますが、できるだけ短い文としてください。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＞アンケート締切日</a:t>
            </a:r>
          </a:p>
          <a:p>
            <a:r>
              <a:rPr kumimoji="1" lang="ja-JP" altLang="en-US" sz="1400" dirty="0"/>
              <a:t>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27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24</a:t>
            </a:r>
            <a:r>
              <a:rPr kumimoji="1" lang="ja-JP" altLang="en-US" sz="1400" dirty="0"/>
              <a:t>時まで</a:t>
            </a:r>
          </a:p>
          <a:p>
            <a:r>
              <a:rPr kumimoji="1" lang="ja-JP" altLang="en-US" sz="1400" dirty="0"/>
              <a:t>　　（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28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15</a:t>
            </a:r>
            <a:r>
              <a:rPr kumimoji="1" lang="ja-JP" altLang="en-US" sz="1400" dirty="0"/>
              <a:t>時までに</a:t>
            </a:r>
            <a:r>
              <a:rPr kumimoji="1" lang="en-US" altLang="ja-JP" sz="1400" dirty="0" err="1"/>
              <a:t>NoCode</a:t>
            </a:r>
            <a:r>
              <a:rPr kumimoji="1" lang="en-US" altLang="ja-JP" sz="1400" dirty="0"/>
              <a:t> Japan</a:t>
            </a:r>
            <a:r>
              <a:rPr kumimoji="1" lang="ja-JP" altLang="en-US" sz="1400" dirty="0"/>
              <a:t>へ共有をお願いします）</a:t>
            </a:r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1CCC5-ADE5-4F3F-9FCB-8C28542510F6}"/>
              </a:ext>
            </a:extLst>
          </p:cNvPr>
          <p:cNvSpPr txBox="1"/>
          <p:nvPr/>
        </p:nvSpPr>
        <p:spPr>
          <a:xfrm>
            <a:off x="1513633" y="777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その他案内</a:t>
            </a:r>
          </a:p>
        </p:txBody>
      </p:sp>
    </p:spTree>
    <p:extLst>
      <p:ext uri="{BB962C8B-B14F-4D97-AF65-F5344CB8AC3E}">
        <p14:creationId xmlns:p14="http://schemas.microsoft.com/office/powerpoint/2010/main" val="248305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023D10-F4F3-472C-91C8-33CAF548623A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分科会メンバーリスト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83C147-630F-4B5B-AB70-37F4DB98F297}"/>
              </a:ext>
            </a:extLst>
          </p:cNvPr>
          <p:cNvSpPr txBox="1"/>
          <p:nvPr/>
        </p:nvSpPr>
        <p:spPr>
          <a:xfrm>
            <a:off x="710213" y="780068"/>
            <a:ext cx="1045881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．見守り（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　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2"/>
            </a:pPr>
            <a:r>
              <a:rPr kumimoji="1" lang="ja-JP" altLang="en-US" sz="1600"/>
              <a:t>ヘルスケア（三井住友）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>
                <a:effectLst/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髙橋様</a:t>
            </a:r>
            <a:endParaRPr lang="en-US" altLang="ja-JP" sz="1600">
              <a:effectLst/>
              <a:highlight>
                <a:srgbClr val="C0C0C0"/>
              </a:highlight>
              <a:latin typeface="ＭＳ Ｐゴシック"/>
              <a:ea typeface="ＭＳ Ｐゴシック"/>
              <a:cs typeface="ＭＳ Ｐゴシック" panose="020B0600070205080204" pitchFamily="50" charset="-128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3"/>
            </a:pPr>
            <a:r>
              <a:rPr kumimoji="1" lang="ja-JP" altLang="en-US" sz="1600" dirty="0"/>
              <a:t>子育て（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4"/>
            </a:pPr>
            <a:r>
              <a:rPr kumimoji="1" lang="ja-JP" altLang="en-US" sz="1600" dirty="0"/>
              <a:t>買物支援（三井住友）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5"/>
            </a:pPr>
            <a:r>
              <a:rPr kumimoji="1" lang="ja-JP" altLang="en-US" sz="1600"/>
              <a:t>デジタル教育（ＯＺ１）</a:t>
            </a:r>
            <a:r>
              <a:rPr kumimoji="1" lang="en-US" altLang="ja-JP" sz="1600" dirty="0" err="1">
                <a:highlight>
                  <a:srgbClr val="C0C0C0"/>
                </a:highlight>
                <a:latin typeface="+mj-lt"/>
                <a:ea typeface="ＭＳ Ｐゴシック"/>
              </a:rPr>
              <a:t>NoCode</a:t>
            </a:r>
            <a:r>
              <a:rPr kumimoji="1" lang="ja-JP" altLang="en-US" sz="1600" dirty="0">
                <a:highlight>
                  <a:srgbClr val="C0C0C0"/>
                </a:highlight>
                <a:latin typeface="+mj-lt"/>
                <a:ea typeface="ＭＳ Ｐゴシック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latin typeface="+mj-lt"/>
                <a:ea typeface="ＭＳ Ｐゴシック"/>
              </a:rPr>
              <a:t>Japan</a:t>
            </a:r>
            <a:r>
              <a:rPr lang="en-US" altLang="ja-JP" sz="1600" dirty="0">
                <a:latin typeface="+mj-lt"/>
                <a:ea typeface="ＭＳ Ｐゴシック"/>
              </a:rPr>
              <a:t> </a:t>
            </a:r>
            <a:r>
              <a:rPr lang="en-US" altLang="ja-JP" sz="1600" dirty="0" err="1">
                <a:highlight>
                  <a:srgbClr val="C0C0C0"/>
                </a:highlight>
                <a:latin typeface="+mj-lt"/>
                <a:ea typeface="ＭＳ Ｐゴシック"/>
              </a:rPr>
              <a:t>とよのていねい</a:t>
            </a:r>
            <a:r>
              <a:rPr lang="ja-JP" altLang="en-US" sz="1600" dirty="0">
                <a:effectLst/>
                <a:highlight>
                  <a:srgbClr val="C0C0C0"/>
                </a:highlight>
                <a:latin typeface="+mj-lt"/>
                <a:ea typeface="ＭＳ Ｐゴシック"/>
                <a:cs typeface="ＭＳ Ｐゴシック" panose="020B0600070205080204" pitchFamily="50" charset="-128"/>
              </a:rPr>
              <a:t>　</a:t>
            </a:r>
            <a:endParaRPr lang="en-US" altLang="ja-JP" sz="1600">
              <a:highlight>
                <a:srgbClr val="C0C0C0"/>
              </a:highlight>
              <a:latin typeface="+mj-lt"/>
              <a:ea typeface="ＭＳ Ｐゴシック"/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6"/>
            </a:pPr>
            <a:r>
              <a:rPr kumimoji="1" lang="ja-JP" altLang="en-US" sz="1600" dirty="0"/>
              <a:t>観光（ＯＺ１）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おてつたび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7"/>
            </a:pPr>
            <a:r>
              <a:rPr kumimoji="1" lang="ja-JP" altLang="en-US" sz="1600" dirty="0"/>
              <a:t>地域経済（ＯＺ１　</a:t>
            </a:r>
            <a:r>
              <a:rPr kumimoji="1" lang="en-US" altLang="ja-JP" sz="1600" dirty="0"/>
              <a:t>Digital Platformer</a:t>
            </a:r>
            <a:r>
              <a:rPr kumimoji="1" lang="ja-JP" altLang="en-US" sz="1600" dirty="0"/>
              <a:t>）</a:t>
            </a:r>
            <a:r>
              <a:rPr kumimoji="1" lang="ja-JP" altLang="en-US" sz="1600">
                <a:highlight>
                  <a:srgbClr val="C0C0C0"/>
                </a:highlight>
              </a:rPr>
              <a:t>とよのていねい</a:t>
            </a:r>
            <a:r>
              <a:rPr kumimoji="1" lang="ja-JP" altLang="en-US" sz="1600"/>
              <a:t>　</a:t>
            </a:r>
            <a:r>
              <a:rPr kumimoji="1" lang="ja-JP" altLang="en-US" sz="1600">
                <a:highlight>
                  <a:srgbClr val="C0C0C0"/>
                </a:highlight>
              </a:rPr>
              <a:t>NoCode Japan</a:t>
            </a:r>
            <a:r>
              <a:rPr kumimoji="1" lang="ja-JP" altLang="en-US" sz="1600"/>
              <a:t>　</a:t>
            </a:r>
            <a:r>
              <a:rPr kumimoji="1" lang="ja-JP" altLang="en-US" sz="1600">
                <a:highlight>
                  <a:srgbClr val="C0C0C0"/>
                </a:highlight>
              </a:rPr>
              <a:t>ドコモ</a:t>
            </a:r>
            <a:endParaRPr lang="en-US" altLang="ja-JP" sz="160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8"/>
            </a:pPr>
            <a:r>
              <a:rPr kumimoji="1" lang="ja-JP" altLang="en-US" sz="1600" dirty="0"/>
              <a:t>モビリティ（ドコモ　ＯＺ１）</a:t>
            </a:r>
            <a:r>
              <a:rPr kumimoji="1" lang="ja-JP" altLang="en-US" sz="1600" dirty="0">
                <a:highlight>
                  <a:srgbClr val="C0C0C0"/>
                </a:highlight>
              </a:rPr>
              <a:t>関西電力</a:t>
            </a:r>
            <a:r>
              <a:rPr kumimoji="1" lang="ja-JP" altLang="en-US" sz="1600" dirty="0"/>
              <a:t>　</a:t>
            </a:r>
            <a:r>
              <a:rPr lang="en-US" altLang="ja-JP" sz="1600" kern="0" dirty="0">
                <a:effectLst/>
                <a:highlight>
                  <a:srgbClr val="C0C0C0"/>
                </a:highlight>
                <a:latin typeface="ＭＳ Ｐゴシック"/>
                <a:cs typeface="ＭＳ Ｐゴシック" panose="020B0600070205080204" pitchFamily="50" charset="-128"/>
              </a:rPr>
              <a:t>SWAT Mobility</a:t>
            </a:r>
          </a:p>
          <a:p>
            <a:endParaRPr kumimoji="1" lang="ja-JP" altLang="en-US" sz="1600" dirty="0"/>
          </a:p>
          <a:p>
            <a:pPr marL="342900" indent="-342900">
              <a:buAutoNum type="arabicPeriod" startAt="9"/>
            </a:pPr>
            <a:r>
              <a:rPr kumimoji="1" lang="ja-JP" altLang="en-US" sz="1600" dirty="0"/>
              <a:t>インフラ（関西電力）</a:t>
            </a:r>
            <a:r>
              <a:rPr kumimoji="1" lang="ja-JP" altLang="en-US" sz="1600" dirty="0">
                <a:highlight>
                  <a:srgbClr val="C0C0C0"/>
                </a:highlight>
              </a:rPr>
              <a:t>アンデコ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/>
            </a:pPr>
            <a:r>
              <a:rPr kumimoji="1" lang="ja-JP" altLang="en-US" sz="1600" dirty="0"/>
              <a:t>デジタル行政（ＮＥＣネッツエスアイ）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アスコエパートナーズ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ea typeface="+mn-lt"/>
                <a:cs typeface="+mn-lt"/>
              </a:rPr>
              <a:t>OZ1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ロボットコンサルティング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11"/>
            </a:pPr>
            <a:r>
              <a:rPr kumimoji="1" lang="ja-JP" altLang="en-US" sz="1600"/>
              <a:t>防災（三井住友）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>
                <a:effectLst/>
                <a:highlight>
                  <a:srgbClr val="FFFFFF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イッツコム</a:t>
            </a:r>
            <a:endParaRPr kumimoji="1" lang="en-US" altLang="ja-JP" sz="1600">
              <a:latin typeface="ＭＳ Ｐゴシック"/>
              <a:ea typeface="ＭＳ Ｐゴシック"/>
            </a:endParaRP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017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CF239-40C1-4C4B-AF7D-B93F00065CBF}"/>
              </a:ext>
            </a:extLst>
          </p:cNvPr>
          <p:cNvSpPr txBox="1"/>
          <p:nvPr/>
        </p:nvSpPr>
        <p:spPr>
          <a:xfrm>
            <a:off x="183406" y="496659"/>
            <a:ext cx="11825188" cy="5970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ja-JP" sz="1200" dirty="0">
                <a:latin typeface="+mn-ea"/>
              </a:rPr>
              <a:t>10</a:t>
            </a:r>
            <a:r>
              <a:rPr kumimoji="1" lang="ja-JP" altLang="en-US" sz="1200" dirty="0">
                <a:latin typeface="+mn-ea"/>
              </a:rPr>
              <a:t>：</a:t>
            </a:r>
            <a:r>
              <a:rPr kumimoji="1" lang="en-US" altLang="ja-JP" sz="1200" dirty="0">
                <a:latin typeface="+mn-ea"/>
              </a:rPr>
              <a:t>00</a:t>
            </a:r>
            <a:r>
              <a:rPr kumimoji="1" lang="ja-JP" altLang="en-US" sz="1200" dirty="0">
                <a:latin typeface="+mn-ea"/>
              </a:rPr>
              <a:t>～　</a:t>
            </a:r>
            <a:r>
              <a:rPr kumimoji="1" lang="en-US" altLang="ja-JP" sz="1200" dirty="0">
                <a:latin typeface="+mn-ea"/>
              </a:rPr>
              <a:t>《</a:t>
            </a:r>
            <a:r>
              <a:rPr kumimoji="1" lang="ja-JP" altLang="en-US" sz="1200" dirty="0">
                <a:latin typeface="+mn-ea"/>
              </a:rPr>
              <a:t>代表理事より</a:t>
            </a:r>
            <a:r>
              <a:rPr kumimoji="1" lang="en-US" altLang="ja-JP" sz="1200" dirty="0">
                <a:latin typeface="+mn-ea"/>
              </a:rPr>
              <a:t>》</a:t>
            </a:r>
          </a:p>
          <a:p>
            <a:r>
              <a:rPr kumimoji="1" lang="ja-JP" altLang="en-US" sz="1200" dirty="0">
                <a:latin typeface="+mn-ea"/>
              </a:rPr>
              <a:t>　　　　　　　・第</a:t>
            </a:r>
            <a:r>
              <a:rPr kumimoji="1" lang="en-US" altLang="ja-JP" sz="1200" dirty="0">
                <a:latin typeface="+mn-ea"/>
              </a:rPr>
              <a:t>2</a:t>
            </a:r>
            <a:r>
              <a:rPr kumimoji="1" lang="ja-JP" altLang="en-US" sz="1200" dirty="0">
                <a:latin typeface="+mn-ea"/>
              </a:rPr>
              <a:t>回</a:t>
            </a:r>
            <a:r>
              <a:rPr kumimoji="1" lang="en-US" altLang="ja-JP" sz="1200" dirty="0">
                <a:latin typeface="+mn-ea"/>
              </a:rPr>
              <a:t>JP-LINK</a:t>
            </a:r>
            <a:r>
              <a:rPr kumimoji="1" lang="ja-JP" altLang="en-US" sz="1200" dirty="0">
                <a:latin typeface="+mn-ea"/>
              </a:rPr>
              <a:t>勉強会（セキュリティサーバーインストール）　</a:t>
            </a:r>
            <a:r>
              <a:rPr kumimoji="1" lang="en-US" altLang="ja-JP" sz="1200" dirty="0">
                <a:latin typeface="+mn-ea"/>
              </a:rPr>
              <a:t>1/28</a:t>
            </a:r>
            <a:r>
              <a:rPr kumimoji="1" lang="ja-JP" altLang="en-US" sz="1200" dirty="0">
                <a:latin typeface="+mn-ea"/>
              </a:rPr>
              <a:t>予定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・資料関連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　　・</a:t>
            </a:r>
            <a:r>
              <a:rPr kumimoji="1" lang="en-US" altLang="ja-JP" sz="1200" dirty="0">
                <a:latin typeface="+mn-ea"/>
              </a:rPr>
              <a:t> OSPF/CSPFC</a:t>
            </a:r>
            <a:r>
              <a:rPr kumimoji="1" lang="ja-JP" altLang="en-US" sz="1200" dirty="0">
                <a:latin typeface="+mn-ea"/>
              </a:rPr>
              <a:t>連携　地域サービス通貨・ポイントプロジェクト</a:t>
            </a:r>
            <a:br>
              <a:rPr kumimoji="1" lang="en-US" altLang="ja-JP" sz="1200" dirty="0">
                <a:latin typeface="+mn-ea"/>
              </a:rPr>
            </a:br>
            <a:r>
              <a:rPr kumimoji="1" lang="ja-JP" altLang="en-US" sz="1200" dirty="0">
                <a:latin typeface="+mn-ea"/>
              </a:rPr>
              <a:t>　　　　　　　　　・　</a:t>
            </a:r>
            <a:r>
              <a:rPr kumimoji="1" lang="en-US" altLang="ja-JP" sz="1200" dirty="0">
                <a:latin typeface="+mn-ea"/>
              </a:rPr>
              <a:t>1/27</a:t>
            </a:r>
            <a:r>
              <a:rPr kumimoji="1" lang="ja-JP" altLang="en-US" sz="1200" dirty="0">
                <a:latin typeface="+mn-ea"/>
              </a:rPr>
              <a:t> </a:t>
            </a:r>
            <a:r>
              <a:rPr kumimoji="1" lang="en-US" altLang="ja-JP" sz="1200" dirty="0">
                <a:latin typeface="+mn-ea"/>
              </a:rPr>
              <a:t>OSPF</a:t>
            </a:r>
            <a:r>
              <a:rPr kumimoji="1" lang="ja-JP" altLang="en-US" sz="1200" dirty="0">
                <a:latin typeface="+mn-ea"/>
              </a:rPr>
              <a:t> 会員交流会資料レビュー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　　・　</a:t>
            </a:r>
            <a:r>
              <a:rPr kumimoji="1" lang="en-US" altLang="ja-JP" sz="1200" dirty="0">
                <a:latin typeface="+mn-ea"/>
              </a:rPr>
              <a:t>2/8</a:t>
            </a:r>
            <a:r>
              <a:rPr kumimoji="1" lang="ja-JP" altLang="en-US" sz="1200" dirty="0">
                <a:latin typeface="+mn-ea"/>
              </a:rPr>
              <a:t>　近畿総合通信局　スマートシティシンポジウム</a:t>
            </a:r>
            <a:br>
              <a:rPr kumimoji="1" lang="en-US" altLang="ja-JP" sz="1200" dirty="0">
                <a:latin typeface="+mn-ea"/>
              </a:rPr>
            </a:br>
            <a:r>
              <a:rPr kumimoji="1" lang="ja-JP" altLang="en-US" sz="1200" dirty="0">
                <a:latin typeface="+mn-ea"/>
              </a:rPr>
              <a:t>　　　　　　　　　　　⇒</a:t>
            </a:r>
            <a:r>
              <a:rPr kumimoji="1" lang="en-US" altLang="ja-JP" sz="1200" dirty="0" err="1">
                <a:latin typeface="+mn-ea"/>
              </a:rPr>
              <a:t>MaaS</a:t>
            </a:r>
            <a:r>
              <a:rPr kumimoji="1" lang="en-US" altLang="ja-JP" sz="1200" dirty="0">
                <a:latin typeface="+mn-ea"/>
              </a:rPr>
              <a:t> Meeting2022</a:t>
            </a:r>
            <a:r>
              <a:rPr kumimoji="1" lang="ja-JP" altLang="en-US" sz="1200" dirty="0">
                <a:latin typeface="+mn-ea"/>
              </a:rPr>
              <a:t>のスマートモビリティチャレンジシンポジウム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　　・　個人情報保護ガイドラインとプライバシーポリシー（</a:t>
            </a:r>
            <a:r>
              <a:rPr kumimoji="1" lang="en-US" altLang="ja-JP" sz="1200" dirty="0">
                <a:latin typeface="+mn-ea"/>
              </a:rPr>
              <a:t>PIA</a:t>
            </a:r>
            <a:r>
              <a:rPr kumimoji="1" lang="ja-JP" altLang="en-US" sz="1200" dirty="0">
                <a:latin typeface="+mn-ea"/>
              </a:rPr>
              <a:t>）のレビュー</a:t>
            </a:r>
            <a:endParaRPr kumimoji="1" lang="en-US" altLang="ja-JP" sz="1200" dirty="0">
              <a:latin typeface="+mn-ea"/>
            </a:endParaRPr>
          </a:p>
          <a:p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・アプリの利用規約＆個人情報保護</a:t>
            </a:r>
            <a:br>
              <a:rPr kumimoji="1" lang="en-US" altLang="ja-JP" sz="1200" dirty="0">
                <a:latin typeface="+mn-ea"/>
              </a:rPr>
            </a:br>
            <a:r>
              <a:rPr kumimoji="1" lang="ja-JP" altLang="en-US" sz="1200" dirty="0">
                <a:latin typeface="+mn-ea"/>
              </a:rPr>
              <a:t>　　　　　　　　　　アプリ名に関して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・スマホ教室</a:t>
            </a:r>
            <a:r>
              <a:rPr kumimoji="1" lang="en-US" altLang="ja-JP" sz="1200" dirty="0">
                <a:latin typeface="+mn-ea"/>
              </a:rPr>
              <a:t>3</a:t>
            </a:r>
            <a:r>
              <a:rPr kumimoji="1" lang="ja-JP" altLang="en-US" sz="1200" dirty="0">
                <a:latin typeface="+mn-ea"/>
              </a:rPr>
              <a:t>回目　（企業割り振り：仮）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・アンケート</a:t>
            </a:r>
            <a:r>
              <a:rPr kumimoji="1" lang="en-US" altLang="ja-JP" sz="1200" dirty="0">
                <a:latin typeface="+mn-ea"/>
              </a:rPr>
              <a:t>3</a:t>
            </a:r>
            <a:r>
              <a:rPr kumimoji="1" lang="ja-JP" altLang="en-US" sz="1200" dirty="0">
                <a:latin typeface="+mn-ea"/>
              </a:rPr>
              <a:t>回目 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・デジタル教育　</a:t>
            </a:r>
            <a:r>
              <a:rPr kumimoji="1" lang="en-US" altLang="ja-JP" sz="1200" dirty="0" err="1">
                <a:latin typeface="+mn-ea"/>
              </a:rPr>
              <a:t>NoCode</a:t>
            </a:r>
            <a:r>
              <a:rPr kumimoji="1" lang="ja-JP" altLang="en-US" sz="1200" dirty="0">
                <a:latin typeface="+mn-ea"/>
              </a:rPr>
              <a:t>トレーニング　（企業向け段取り）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　　・ヘルスラボ　ユーベルホール段取り（</a:t>
            </a:r>
            <a:r>
              <a:rPr kumimoji="1" lang="en-US" altLang="ja-JP" sz="1200" dirty="0">
                <a:latin typeface="+mn-ea"/>
              </a:rPr>
              <a:t>3/5</a:t>
            </a:r>
            <a:r>
              <a:rPr kumimoji="1" lang="ja-JP" altLang="en-US" sz="1200" dirty="0">
                <a:latin typeface="+mn-ea"/>
              </a:rPr>
              <a:t>向け）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 　　　　</a:t>
            </a:r>
            <a:r>
              <a:rPr kumimoji="1" lang="en-US" altLang="ja-JP" sz="1200" dirty="0">
                <a:latin typeface="+mn-ea"/>
              </a:rPr>
              <a:t>《</a:t>
            </a:r>
            <a:r>
              <a:rPr kumimoji="1" lang="ja-JP" altLang="en-US" sz="1200" dirty="0">
                <a:latin typeface="+mn-ea"/>
              </a:rPr>
              <a:t>事務局より</a:t>
            </a:r>
            <a:r>
              <a:rPr kumimoji="1" lang="en-US" altLang="ja-JP" sz="1200" dirty="0">
                <a:latin typeface="+mn-ea"/>
              </a:rPr>
              <a:t>》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       　　　 ・議事録の確認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　　　　・勉強会日程の確認(1/28、2/17)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　　　　・</a:t>
            </a:r>
            <a:r>
              <a:rPr lang="ja-JP" sz="1200" dirty="0">
                <a:ea typeface="+mn-lt"/>
                <a:cs typeface="+mn-lt"/>
              </a:rPr>
              <a:t>個人情報法保護法研修実施報告書と誓約書</a:t>
            </a:r>
            <a:r>
              <a:rPr lang="ja-JP" altLang="en-US" sz="1200" dirty="0">
                <a:ea typeface="+mn-lt"/>
                <a:cs typeface="+mn-lt"/>
              </a:rPr>
              <a:t>の提出に関して　PDFにてメール送付　期日3月1日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　　　　      </a:t>
            </a:r>
            <a:r>
              <a:rPr kumimoji="1" lang="ja-JP" altLang="en-US" sz="1200" dirty="0">
                <a:latin typeface="+mn-ea"/>
              </a:rPr>
              <a:t>　　　　　</a:t>
            </a:r>
            <a:endParaRPr kumimoji="1" lang="en-US" altLang="ja-JP" sz="1200" dirty="0">
              <a:latin typeface="+mn-ea"/>
            </a:endParaRPr>
          </a:p>
          <a:p>
            <a:r>
              <a:rPr kumimoji="1" lang="en-US" altLang="ja-JP" sz="1200" dirty="0">
                <a:latin typeface="+mn-ea"/>
              </a:rPr>
              <a:t>11</a:t>
            </a:r>
            <a:r>
              <a:rPr kumimoji="1" lang="ja-JP" altLang="en-US" sz="1200" dirty="0">
                <a:latin typeface="+mn-ea"/>
              </a:rPr>
              <a:t>：0</a:t>
            </a:r>
            <a:r>
              <a:rPr kumimoji="1" lang="en-US" altLang="ja-JP" sz="1200" dirty="0">
                <a:latin typeface="+mn-ea"/>
              </a:rPr>
              <a:t>0</a:t>
            </a:r>
            <a:r>
              <a:rPr kumimoji="1" lang="ja-JP" altLang="en-US" sz="1200" dirty="0">
                <a:latin typeface="+mn-ea"/>
              </a:rPr>
              <a:t>～　《分科会（30分）》</a:t>
            </a:r>
            <a:endParaRPr kumimoji="1" lang="en-US" altLang="ja-JP" sz="1200" dirty="0">
              <a:latin typeface="+mn-ea"/>
            </a:endParaRPr>
          </a:p>
          <a:p>
            <a:r>
              <a:rPr kumimoji="1" lang="en-US" altLang="ja-JP" sz="1200" dirty="0">
                <a:latin typeface="+mn-ea"/>
              </a:rPr>
              <a:t>　　　　　《</a:t>
            </a:r>
            <a:r>
              <a:rPr kumimoji="1" lang="ja-JP" altLang="en-US" sz="1200" dirty="0">
                <a:latin typeface="+mn-ea"/>
              </a:rPr>
              <a:t>各分科会進捗報告（30分）</a:t>
            </a:r>
            <a:r>
              <a:rPr kumimoji="1" lang="en-US" altLang="ja-JP" sz="1200" dirty="0">
                <a:latin typeface="+mn-ea"/>
              </a:rPr>
              <a:t>》</a:t>
            </a:r>
            <a:endParaRPr lang="en-US" altLang="ja-JP" sz="12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ja-JP" altLang="en-US" sz="1200" dirty="0">
                <a:latin typeface="BIZ UDゴシック"/>
                <a:ea typeface="BIZ UDゴシック"/>
              </a:rPr>
              <a:t>　　　　　　　　　　</a:t>
            </a:r>
            <a:endParaRPr lang="en-US" altLang="ja-JP" sz="12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今後のスケジュール</a:t>
            </a:r>
            <a:endParaRPr lang="en-US" altLang="ja-JP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ゴシック"/>
              <a:ea typeface="BIZ UD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BIZ UDゴシック"/>
                <a:ea typeface="BIZ UDゴシック"/>
              </a:rPr>
              <a:t>　　　　　</a:t>
            </a:r>
            <a:r>
              <a:rPr lang="ja-JP" altLang="en-US" sz="12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200" dirty="0">
                <a:latin typeface="BIZ UDゴシック"/>
                <a:ea typeface="BIZ UDゴシック"/>
              </a:rPr>
              <a:t>1</a:t>
            </a:r>
            <a:r>
              <a:rPr lang="ja-JP" altLang="en-US" sz="1200" dirty="0">
                <a:latin typeface="BIZ UDゴシック"/>
                <a:ea typeface="BIZ UDゴシック"/>
              </a:rPr>
              <a:t>月中旬　 第</a:t>
            </a:r>
            <a:r>
              <a:rPr lang="en-US" altLang="ja-JP" sz="1200" dirty="0">
                <a:latin typeface="BIZ UDゴシック"/>
                <a:ea typeface="BIZ UDゴシック"/>
              </a:rPr>
              <a:t>2</a:t>
            </a:r>
            <a:r>
              <a:rPr lang="ja-JP" altLang="en-US" sz="1200" dirty="0">
                <a:latin typeface="BIZ UDゴシック"/>
                <a:ea typeface="BIZ UDゴシック"/>
              </a:rPr>
              <a:t>回スマホ教室</a:t>
            </a:r>
            <a:endParaRPr lang="en-US" altLang="ja-JP" sz="12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2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200" dirty="0">
                <a:latin typeface="BIZ UDゴシック"/>
                <a:ea typeface="BIZ UDゴシック"/>
              </a:rPr>
              <a:t>1/27</a:t>
            </a:r>
            <a:r>
              <a:rPr lang="ja-JP" altLang="en-US" sz="1200" dirty="0">
                <a:latin typeface="BIZ UDゴシック"/>
                <a:ea typeface="BIZ UDゴシック"/>
              </a:rPr>
              <a:t>　　　</a:t>
            </a:r>
            <a:r>
              <a:rPr lang="en-US" altLang="ja-JP" sz="1200" dirty="0">
                <a:latin typeface="BIZ UDゴシック"/>
                <a:ea typeface="BIZ UDゴシック"/>
              </a:rPr>
              <a:t>CSPF</a:t>
            </a:r>
            <a:r>
              <a:rPr lang="ja-JP" altLang="en-US" sz="1200" dirty="0">
                <a:latin typeface="BIZ UDゴシック"/>
                <a:ea typeface="BIZ UDゴシック"/>
              </a:rPr>
              <a:t>説明会＠</a:t>
            </a:r>
            <a:r>
              <a:rPr lang="en-US" altLang="ja-JP" sz="1200" dirty="0">
                <a:latin typeface="BIZ UDゴシック"/>
                <a:ea typeface="BIZ UDゴシック"/>
              </a:rPr>
              <a:t>OSPF</a:t>
            </a:r>
            <a:r>
              <a:rPr lang="ja-JP" altLang="en-US" sz="1200" dirty="0">
                <a:latin typeface="BIZ UDゴシック"/>
                <a:ea typeface="BIZ UDゴシック"/>
              </a:rPr>
              <a:t>　</a:t>
            </a:r>
            <a:endParaRPr lang="en-US" altLang="ja-JP" sz="12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200" dirty="0">
                <a:latin typeface="BIZ UDゴシック"/>
                <a:ea typeface="BIZ UDゴシック"/>
              </a:rPr>
              <a:t>　　　　　1/28　　  第</a:t>
            </a:r>
            <a:r>
              <a:rPr lang="en-US" altLang="ja-JP" sz="1200" dirty="0">
                <a:latin typeface="BIZ UDゴシック"/>
                <a:ea typeface="BIZ UDゴシック"/>
              </a:rPr>
              <a:t>2</a:t>
            </a:r>
            <a:r>
              <a:rPr lang="ja-JP" altLang="en-US" sz="1200" dirty="0">
                <a:latin typeface="BIZ UDゴシック"/>
                <a:ea typeface="BIZ UDゴシック"/>
              </a:rPr>
              <a:t>回</a:t>
            </a:r>
            <a:r>
              <a:rPr lang="en-US" altLang="ja-JP" sz="1200" dirty="0">
                <a:latin typeface="BIZ UDゴシック"/>
                <a:ea typeface="BIZ UDゴシック"/>
              </a:rPr>
              <a:t>J</a:t>
            </a:r>
            <a:r>
              <a:rPr lang="ja-JP" sz="1200" dirty="0">
                <a:ea typeface="+mn-lt"/>
                <a:cs typeface="+mn-lt"/>
              </a:rPr>
              <a:t>P-LINK勉強会　セキュリティサーバーインストールについて</a:t>
            </a:r>
          </a:p>
          <a:p>
            <a:pPr>
              <a:defRPr/>
            </a:pPr>
            <a:r>
              <a:rPr lang="ja-JP" altLang="en-US" sz="12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200" dirty="0">
                <a:latin typeface="BIZ UDゴシック"/>
                <a:ea typeface="BIZ UDゴシック"/>
              </a:rPr>
              <a:t>2/8</a:t>
            </a:r>
            <a:r>
              <a:rPr lang="ja-JP" altLang="en-US" sz="1200" dirty="0">
                <a:latin typeface="BIZ UDゴシック"/>
                <a:ea typeface="BIZ UDゴシック"/>
              </a:rPr>
              <a:t> 　　　スマートシティシンポジウム　江川講演＆パネル　（近畿総合通信局）</a:t>
            </a:r>
            <a:endParaRPr lang="ja-JP" altLang="en-US" sz="1200" dirty="0">
              <a:latin typeface="+mn-ea"/>
            </a:endParaRPr>
          </a:p>
          <a:p>
            <a:pPr>
              <a:defRPr/>
            </a:pPr>
            <a:r>
              <a:rPr lang="ja-JP" altLang="en-US" sz="1200" dirty="0">
                <a:latin typeface="+mn-ea"/>
              </a:rPr>
              <a:t>　　　　　2/16～26　第3回スマホ教室</a:t>
            </a:r>
          </a:p>
          <a:p>
            <a:pPr>
              <a:defRPr/>
            </a:pPr>
            <a:r>
              <a:rPr lang="ja-JP" altLang="en-US" sz="1200" dirty="0">
                <a:latin typeface="+mn-ea"/>
              </a:rPr>
              <a:t>　　　　　2/17　　　第2回</a:t>
            </a:r>
            <a:r>
              <a:rPr lang="ja-JP" sz="1200" dirty="0">
                <a:ea typeface="+mn-lt"/>
                <a:cs typeface="+mn-lt"/>
              </a:rPr>
              <a:t>個人情報保護法勉強会、第</a:t>
            </a:r>
            <a:r>
              <a:rPr lang="en-US" altLang="ja-JP" sz="1200" dirty="0">
                <a:ea typeface="+mn-lt"/>
                <a:cs typeface="+mn-lt"/>
              </a:rPr>
              <a:t>3</a:t>
            </a:r>
            <a:r>
              <a:rPr lang="ja-JP" altLang="en-US" sz="1200" dirty="0">
                <a:ea typeface="+mn-lt"/>
                <a:cs typeface="+mn-lt"/>
              </a:rPr>
              <a:t>回</a:t>
            </a:r>
            <a:r>
              <a:rPr lang="ja-JP" sz="1200" dirty="0">
                <a:ea typeface="+mn-lt"/>
                <a:cs typeface="+mn-lt"/>
              </a:rPr>
              <a:t>JP-LINK勉強会　アダプターサーバーインストール</a:t>
            </a:r>
            <a:r>
              <a:rPr lang="ja-JP" altLang="en-US" sz="1200" dirty="0">
                <a:ea typeface="+mn-lt"/>
                <a:cs typeface="+mn-lt"/>
              </a:rPr>
              <a:t>について</a:t>
            </a:r>
            <a:endParaRPr lang="ja-JP" altLang="en-US" sz="1200" dirty="0">
              <a:latin typeface="+mn-ea"/>
            </a:endParaRPr>
          </a:p>
          <a:p>
            <a:pPr>
              <a:defRPr/>
            </a:pPr>
            <a:endParaRPr lang="ja-JP" altLang="en-US" sz="1200" dirty="0"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latin typeface="+mn-ea"/>
              </a:rPr>
              <a:t>   </a:t>
            </a:r>
            <a:endParaRPr 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B78FCA-9000-48A2-8F26-14A6F457C9C7}"/>
              </a:ext>
            </a:extLst>
          </p:cNvPr>
          <p:cNvSpPr/>
          <p:nvPr/>
        </p:nvSpPr>
        <p:spPr>
          <a:xfrm>
            <a:off x="1361852" y="0"/>
            <a:ext cx="3710866" cy="461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dirty="0">
                <a:latin typeface="+mn-ea"/>
              </a:rPr>
              <a:t>1/20</a:t>
            </a:r>
            <a:r>
              <a:rPr kumimoji="1" lang="ja-JP" altLang="en-US" sz="1800" dirty="0">
                <a:latin typeface="+mn-ea"/>
              </a:rPr>
              <a:t>　豊能町定例会議</a:t>
            </a:r>
            <a:r>
              <a:rPr kumimoji="1" lang="en-US" altLang="ja-JP" sz="1800" dirty="0">
                <a:latin typeface="+mn-ea"/>
              </a:rPr>
              <a:t>Agenda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CF3532-A4D2-46C5-A537-0A00ACB35BE8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F29A34-8966-487C-83F7-B5ABE53AADAC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1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D5F23F-32A8-4118-86EE-E8DAA8B7ED8C}"/>
              </a:ext>
            </a:extLst>
          </p:cNvPr>
          <p:cNvSpPr txBox="1"/>
          <p:nvPr/>
        </p:nvSpPr>
        <p:spPr>
          <a:xfrm>
            <a:off x="488198" y="1224366"/>
            <a:ext cx="11120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損保ジャパン道修町ビル</a:t>
            </a:r>
            <a:r>
              <a:rPr kumimoji="1" lang="en-US" altLang="ja-JP" dirty="0"/>
              <a:t>6</a:t>
            </a:r>
            <a:r>
              <a:rPr kumimoji="1" lang="ja-JP" altLang="en-US" dirty="0"/>
              <a:t>階大会議室（大阪市中央区道修町</a:t>
            </a:r>
            <a:r>
              <a:rPr kumimoji="1" lang="en-US" altLang="ja-JP" dirty="0"/>
              <a:t>3</a:t>
            </a:r>
            <a:r>
              <a:rPr kumimoji="1" lang="ja-JP" altLang="en-US" dirty="0"/>
              <a:t>丁目４－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）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会場利用時間帯等</a:t>
            </a:r>
            <a:r>
              <a:rPr kumimoji="1" lang="en-US" altLang="ja-JP" dirty="0"/>
              <a:t>】</a:t>
            </a:r>
          </a:p>
          <a:p>
            <a:r>
              <a:rPr kumimoji="1" lang="en-US" altLang="ja-JP" dirty="0"/>
              <a:t>○1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27</a:t>
            </a:r>
            <a:r>
              <a:rPr kumimoji="1" lang="ja-JP" altLang="en-US" dirty="0"/>
              <a:t>日（木）</a:t>
            </a:r>
            <a:r>
              <a:rPr kumimoji="1" lang="en-US" altLang="ja-JP" dirty="0"/>
              <a:t>10:00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12:00</a:t>
            </a:r>
            <a:r>
              <a:rPr kumimoji="1" lang="ja-JP" altLang="en-US" dirty="0"/>
              <a:t>　豊能町定例会</a:t>
            </a:r>
          </a:p>
          <a:p>
            <a:r>
              <a:rPr kumimoji="1" lang="ja-JP" altLang="en-US" dirty="0"/>
              <a:t>　⇒</a:t>
            </a:r>
            <a:r>
              <a:rPr kumimoji="1" lang="en-US" altLang="ja-JP" dirty="0"/>
              <a:t>9</a:t>
            </a:r>
            <a:r>
              <a:rPr kumimoji="1" lang="ja-JP" altLang="en-US" dirty="0"/>
              <a:t>時開錠、</a:t>
            </a:r>
            <a:r>
              <a:rPr kumimoji="1" lang="en-US" altLang="ja-JP" dirty="0"/>
              <a:t>20</a:t>
            </a:r>
            <a:r>
              <a:rPr kumimoji="1" lang="ja-JP" altLang="en-US" dirty="0"/>
              <a:t>時まで利用可</a:t>
            </a:r>
          </a:p>
          <a:p>
            <a:r>
              <a:rPr kumimoji="1" lang="ja-JP" altLang="en-US" dirty="0"/>
              <a:t> </a:t>
            </a:r>
          </a:p>
          <a:p>
            <a:r>
              <a:rPr kumimoji="1" lang="ja-JP" altLang="en-US" dirty="0"/>
              <a:t>○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28</a:t>
            </a:r>
            <a:r>
              <a:rPr kumimoji="1" lang="ja-JP" altLang="en-US" dirty="0"/>
              <a:t>日（金）</a:t>
            </a:r>
            <a:r>
              <a:rPr kumimoji="1" lang="en-US" altLang="ja-JP" dirty="0"/>
              <a:t>13:00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15:00</a:t>
            </a:r>
            <a:r>
              <a:rPr kumimoji="1" lang="ja-JP" altLang="en-US" dirty="0"/>
              <a:t>　 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</a:t>
            </a:r>
            <a:r>
              <a:rPr kumimoji="1" lang="en-US" altLang="ja-JP" dirty="0"/>
              <a:t>JP-LINK</a:t>
            </a:r>
            <a:r>
              <a:rPr kumimoji="1" lang="ja-JP" altLang="en-US" dirty="0"/>
              <a:t>勉強会（セキュリティサーバーインストール）</a:t>
            </a:r>
          </a:p>
          <a:p>
            <a:r>
              <a:rPr kumimoji="1" lang="ja-JP" altLang="en-US" dirty="0"/>
              <a:t>　⇒</a:t>
            </a:r>
            <a:r>
              <a:rPr kumimoji="1" lang="en-US" altLang="ja-JP" dirty="0"/>
              <a:t>11</a:t>
            </a:r>
            <a:r>
              <a:rPr kumimoji="1" lang="ja-JP" altLang="en-US" dirty="0"/>
              <a:t>時開錠、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時まで利用可</a:t>
            </a:r>
          </a:p>
          <a:p>
            <a:r>
              <a:rPr kumimoji="1" lang="ja-JP" altLang="en-US" dirty="0"/>
              <a:t> </a:t>
            </a:r>
          </a:p>
          <a:p>
            <a:r>
              <a:rPr kumimoji="1" lang="ja-JP" altLang="en-US" dirty="0"/>
              <a:t>○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17</a:t>
            </a:r>
            <a:r>
              <a:rPr kumimoji="1" lang="ja-JP" altLang="en-US" dirty="0"/>
              <a:t>日（木）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豊能町定例会、第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回個人情報保護法勉強会、</a:t>
            </a:r>
            <a:r>
              <a:rPr kumimoji="1" lang="en-US" altLang="ja-JP" dirty="0"/>
              <a:t>15:00</a:t>
            </a:r>
            <a:r>
              <a:rPr kumimoji="1" lang="ja-JP" altLang="en-US" dirty="0"/>
              <a:t>～</a:t>
            </a:r>
            <a:br>
              <a:rPr kumimoji="1" lang="en-US" altLang="ja-JP" dirty="0"/>
            </a:br>
            <a:r>
              <a:rPr kumimoji="1" lang="ja-JP" altLang="en-US" dirty="0"/>
              <a:t>　　　　　　　　　　　　　　　 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</a:t>
            </a:r>
            <a:r>
              <a:rPr kumimoji="1" lang="en-US" altLang="ja-JP" dirty="0"/>
              <a:t>JP-LINK</a:t>
            </a:r>
            <a:r>
              <a:rPr kumimoji="1" lang="ja-JP" altLang="en-US" dirty="0"/>
              <a:t>勉強会（アダプターサーバーインストール）</a:t>
            </a:r>
            <a:r>
              <a:rPr kumimoji="1" lang="en-US" altLang="ja-JP" dirty="0"/>
              <a:t>13:00</a:t>
            </a:r>
            <a:r>
              <a:rPr kumimoji="1" lang="ja-JP" altLang="en-US" dirty="0"/>
              <a:t>～</a:t>
            </a:r>
          </a:p>
          <a:p>
            <a:r>
              <a:rPr kumimoji="1" lang="ja-JP" altLang="en-US" dirty="0"/>
              <a:t>　⇒</a:t>
            </a:r>
            <a:r>
              <a:rPr kumimoji="1" lang="en-US" altLang="ja-JP" dirty="0"/>
              <a:t>9</a:t>
            </a:r>
            <a:r>
              <a:rPr kumimoji="1" lang="ja-JP" altLang="en-US" dirty="0"/>
              <a:t>時開錠、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時まで利用可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AF5545-0822-417A-8AE2-BA8B135E06C2}"/>
              </a:ext>
            </a:extLst>
          </p:cNvPr>
          <p:cNvSpPr txBox="1"/>
          <p:nvPr/>
        </p:nvSpPr>
        <p:spPr>
          <a:xfrm>
            <a:off x="488198" y="666428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OSPF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として場所をお借りしております！</a:t>
            </a:r>
          </a:p>
        </p:txBody>
      </p:sp>
    </p:spTree>
    <p:extLst>
      <p:ext uri="{BB962C8B-B14F-4D97-AF65-F5344CB8AC3E}">
        <p14:creationId xmlns:p14="http://schemas.microsoft.com/office/powerpoint/2010/main" val="236432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DD8221-F4B9-4B64-8786-2FF7983824B7}"/>
              </a:ext>
            </a:extLst>
          </p:cNvPr>
          <p:cNvSpPr/>
          <p:nvPr/>
        </p:nvSpPr>
        <p:spPr>
          <a:xfrm>
            <a:off x="1361852" y="0"/>
            <a:ext cx="3710866" cy="461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dirty="0">
                <a:latin typeface="+mn-ea"/>
              </a:rPr>
              <a:t>第</a:t>
            </a:r>
            <a:r>
              <a:rPr kumimoji="1" lang="en-US" altLang="ja-JP" dirty="0">
                <a:latin typeface="+mn-ea"/>
              </a:rPr>
              <a:t>2</a:t>
            </a:r>
            <a:r>
              <a:rPr kumimoji="1" lang="ja-JP" altLang="en-US" dirty="0">
                <a:latin typeface="+mn-ea"/>
              </a:rPr>
              <a:t>回　</a:t>
            </a:r>
            <a:r>
              <a:rPr kumimoji="1" lang="en-US" altLang="ja-JP" dirty="0">
                <a:latin typeface="+mn-ea"/>
              </a:rPr>
              <a:t>JP-LINK</a:t>
            </a:r>
            <a:r>
              <a:rPr kumimoji="1" lang="ja-JP" altLang="en-US" dirty="0">
                <a:latin typeface="+mn-ea"/>
              </a:rPr>
              <a:t>勉強会</a:t>
            </a:r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389C583-F388-4A67-B7DC-AA2C787006C5}"/>
              </a:ext>
            </a:extLst>
          </p:cNvPr>
          <p:cNvSpPr/>
          <p:nvPr/>
        </p:nvSpPr>
        <p:spPr>
          <a:xfrm>
            <a:off x="1245325" y="1105984"/>
            <a:ext cx="1881051" cy="1578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75C6E3B-73CD-4D54-9D55-1EE62567BE56}"/>
              </a:ext>
            </a:extLst>
          </p:cNvPr>
          <p:cNvSpPr/>
          <p:nvPr/>
        </p:nvSpPr>
        <p:spPr>
          <a:xfrm>
            <a:off x="5617027" y="1105983"/>
            <a:ext cx="1881051" cy="1578249"/>
          </a:xfrm>
          <a:prstGeom prst="roundRect">
            <a:avLst/>
          </a:prstGeom>
          <a:noFill/>
          <a:ln w="28575">
            <a:solidFill>
              <a:srgbClr val="A04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9E46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アダプタ</a:t>
            </a:r>
            <a:endParaRPr kumimoji="1" lang="en-US" altLang="ja-JP" b="1" dirty="0">
              <a:solidFill>
                <a:srgbClr val="9E464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9E46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A12A20-64D6-4FB8-9A13-E0F1639A4752}"/>
              </a:ext>
            </a:extLst>
          </p:cNvPr>
          <p:cNvSpPr/>
          <p:nvPr/>
        </p:nvSpPr>
        <p:spPr>
          <a:xfrm>
            <a:off x="3431176" y="1105984"/>
            <a:ext cx="1881051" cy="1578249"/>
          </a:xfrm>
          <a:prstGeom prst="roundRect">
            <a:avLst/>
          </a:prstGeom>
          <a:noFill/>
          <a:ln w="28575">
            <a:solidFill>
              <a:srgbClr val="326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326ED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セキュリティ</a:t>
            </a:r>
            <a:endParaRPr kumimoji="1" lang="en-US" altLang="ja-JP" b="1" dirty="0">
              <a:solidFill>
                <a:srgbClr val="326ED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326ED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6734171-A1A5-403C-A1D8-DD08111DD21B}"/>
              </a:ext>
            </a:extLst>
          </p:cNvPr>
          <p:cNvSpPr/>
          <p:nvPr/>
        </p:nvSpPr>
        <p:spPr>
          <a:xfrm>
            <a:off x="1245325" y="2791084"/>
            <a:ext cx="1881051" cy="1578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Admin</a:t>
            </a:r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的役割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利用登録</a:t>
            </a:r>
            <a:endParaRPr kumimoji="1" lang="en-US" altLang="ja-JP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データログなど</a:t>
            </a:r>
            <a:endParaRPr kumimoji="1" lang="en-US" altLang="ja-JP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D7D1F79-78A4-4A82-870C-A1E2DB9D363B}"/>
              </a:ext>
            </a:extLst>
          </p:cNvPr>
          <p:cNvSpPr/>
          <p:nvPr/>
        </p:nvSpPr>
        <p:spPr>
          <a:xfrm>
            <a:off x="5617027" y="2791083"/>
            <a:ext cx="1881051" cy="1578249"/>
          </a:xfrm>
          <a:prstGeom prst="roundRect">
            <a:avLst/>
          </a:prstGeom>
          <a:noFill/>
          <a:ln w="28575">
            <a:solidFill>
              <a:srgbClr val="A04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9E46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利用者のデータベースに合わせこみ役割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90ABCE-7B18-4182-A70B-2A9EF7A50DCB}"/>
              </a:ext>
            </a:extLst>
          </p:cNvPr>
          <p:cNvSpPr/>
          <p:nvPr/>
        </p:nvSpPr>
        <p:spPr>
          <a:xfrm>
            <a:off x="3431176" y="2791084"/>
            <a:ext cx="1881051" cy="1578249"/>
          </a:xfrm>
          <a:prstGeom prst="roundRect">
            <a:avLst/>
          </a:prstGeom>
          <a:noFill/>
          <a:ln w="28575">
            <a:solidFill>
              <a:srgbClr val="326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326ED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セキュリティサーバー同士をつなぐ役割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E07B598-BA59-4BBC-AC48-A7E503152745}"/>
              </a:ext>
            </a:extLst>
          </p:cNvPr>
          <p:cNvSpPr/>
          <p:nvPr/>
        </p:nvSpPr>
        <p:spPr>
          <a:xfrm>
            <a:off x="3317964" y="1001480"/>
            <a:ext cx="2098766" cy="3657592"/>
          </a:xfrm>
          <a:prstGeom prst="roundRect">
            <a:avLst>
              <a:gd name="adj" fmla="val 7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Picture 2" descr="先生のイラスト（男性）">
            <a:extLst>
              <a:ext uri="{FF2B5EF4-FFF2-40B4-BE49-F238E27FC236}">
                <a16:creationId xmlns:a16="http://schemas.microsoft.com/office/drawing/2014/main" id="{8462B6BA-F2C8-43E1-8BCB-E017E2A6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25" y="1931521"/>
            <a:ext cx="2625362" cy="35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90012BE-B02A-478B-8E5A-9B3F27FB5BD3}"/>
              </a:ext>
            </a:extLst>
          </p:cNvPr>
          <p:cNvSpPr/>
          <p:nvPr/>
        </p:nvSpPr>
        <p:spPr>
          <a:xfrm>
            <a:off x="8730070" y="1134282"/>
            <a:ext cx="2869746" cy="787554"/>
          </a:xfrm>
          <a:prstGeom prst="wedgeRoundRectCallout">
            <a:avLst>
              <a:gd name="adj1" fmla="val -32668"/>
              <a:gd name="adj2" fmla="val 659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セキュリティ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サーバーのインストール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82774EF-F947-420B-900C-3908FCAA8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11" y="2179930"/>
            <a:ext cx="349963" cy="4217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60D55AA-AAF8-4F79-B9EE-37F47BB796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1" y="2085968"/>
            <a:ext cx="469743" cy="51571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8227F1-F7A9-42BE-93EC-0DAFD999CF79}"/>
              </a:ext>
            </a:extLst>
          </p:cNvPr>
          <p:cNvSpPr/>
          <p:nvPr/>
        </p:nvSpPr>
        <p:spPr>
          <a:xfrm>
            <a:off x="5464014" y="871815"/>
            <a:ext cx="2098766" cy="37496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B2DFA8-9770-4241-B8D6-A56655B87A75}"/>
              </a:ext>
            </a:extLst>
          </p:cNvPr>
          <p:cNvSpPr/>
          <p:nvPr/>
        </p:nvSpPr>
        <p:spPr>
          <a:xfrm>
            <a:off x="1040945" y="955427"/>
            <a:ext cx="2098766" cy="37496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FB72E1-2491-4082-96A4-4E2999C30CD7}"/>
              </a:ext>
            </a:extLst>
          </p:cNvPr>
          <p:cNvSpPr txBox="1"/>
          <p:nvPr/>
        </p:nvSpPr>
        <p:spPr>
          <a:xfrm>
            <a:off x="3971089" y="47051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CB501E-83A0-4254-9919-EB76B4615493}"/>
              </a:ext>
            </a:extLst>
          </p:cNvPr>
          <p:cNvSpPr txBox="1"/>
          <p:nvPr/>
        </p:nvSpPr>
        <p:spPr>
          <a:xfrm>
            <a:off x="6255057" y="470512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回（</a:t>
            </a:r>
            <a:r>
              <a:rPr kumimoji="1" lang="en-US" altLang="ja-JP" dirty="0"/>
              <a:t>2/17</a:t>
            </a:r>
            <a:r>
              <a:rPr kumimoji="1" lang="ja-JP" altLang="en-US" dirty="0"/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819CD8-D634-4712-A346-E695D6F1D9B9}"/>
              </a:ext>
            </a:extLst>
          </p:cNvPr>
          <p:cNvSpPr txBox="1"/>
          <p:nvPr/>
        </p:nvSpPr>
        <p:spPr>
          <a:xfrm>
            <a:off x="1361852" y="5860869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1/28</a:t>
            </a:r>
            <a:r>
              <a:rPr kumimoji="1" lang="ja-JP" altLang="en-US" dirty="0"/>
              <a:t>　</a:t>
            </a:r>
            <a:r>
              <a:rPr kumimoji="1" lang="en-US" altLang="ja-JP" dirty="0"/>
              <a:t>13:00</a:t>
            </a:r>
            <a:r>
              <a:rPr kumimoji="1" lang="ja-JP" altLang="en-US" dirty="0"/>
              <a:t>～を予定（場所未定：提供お願い致します）</a:t>
            </a:r>
          </a:p>
        </p:txBody>
      </p:sp>
    </p:spTree>
    <p:extLst>
      <p:ext uri="{BB962C8B-B14F-4D97-AF65-F5344CB8AC3E}">
        <p14:creationId xmlns:p14="http://schemas.microsoft.com/office/powerpoint/2010/main" val="20215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56D495-9EE9-416E-8059-9E1ED25B6396}"/>
              </a:ext>
            </a:extLst>
          </p:cNvPr>
          <p:cNvSpPr txBox="1"/>
          <p:nvPr/>
        </p:nvSpPr>
        <p:spPr>
          <a:xfrm>
            <a:off x="462818" y="696673"/>
            <a:ext cx="114853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latin typeface="+mn-ea"/>
              </a:rPr>
              <a:t>・</a:t>
            </a:r>
            <a:r>
              <a:rPr kumimoji="1" lang="en-US" altLang="ja-JP" sz="1800" dirty="0">
                <a:latin typeface="+mn-ea"/>
              </a:rPr>
              <a:t>OSPF/CSPFC</a:t>
            </a:r>
            <a:r>
              <a:rPr kumimoji="1" lang="ja-JP" altLang="en-US" sz="1800" dirty="0">
                <a:latin typeface="+mn-ea"/>
              </a:rPr>
              <a:t>連携　地域サービス通貨・ポイントプロジェクト</a:t>
            </a:r>
            <a:endParaRPr kumimoji="1" lang="en-US" altLang="ja-JP" sz="1800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毎週水曜日</a:t>
            </a:r>
            <a:r>
              <a:rPr kumimoji="1" lang="en-US" altLang="ja-JP" dirty="0">
                <a:latin typeface="+mn-ea"/>
              </a:rPr>
              <a:t>13</a:t>
            </a:r>
            <a:r>
              <a:rPr kumimoji="1" lang="ja-JP" altLang="en-US" dirty="0">
                <a:latin typeface="+mn-ea"/>
              </a:rPr>
              <a:t>時定例会</a:t>
            </a:r>
            <a:endParaRPr kumimoji="1" lang="en-US" altLang="ja-JP" dirty="0">
              <a:latin typeface="+mn-ea"/>
            </a:endParaRPr>
          </a:p>
          <a:p>
            <a:r>
              <a:rPr kumimoji="1" lang="ja-JP" altLang="en-US" sz="1800" dirty="0">
                <a:latin typeface="+mn-ea"/>
              </a:rPr>
              <a:t>　　</a:t>
            </a:r>
            <a:r>
              <a:rPr kumimoji="1" lang="en-US" altLang="ja-JP" sz="1800" dirty="0">
                <a:latin typeface="+mn-ea"/>
              </a:rPr>
              <a:t>OSPF/CSPFC</a:t>
            </a:r>
            <a:r>
              <a:rPr kumimoji="1" lang="ja-JP" altLang="en-US" sz="1800" dirty="0">
                <a:latin typeface="+mn-ea"/>
              </a:rPr>
              <a:t>共催イベント　</a:t>
            </a:r>
            <a:r>
              <a:rPr kumimoji="1" lang="en-US" altLang="ja-JP" sz="1800" dirty="0">
                <a:latin typeface="+mn-ea"/>
              </a:rPr>
              <a:t>2/9</a:t>
            </a:r>
            <a:r>
              <a:rPr kumimoji="1" lang="ja-JP" altLang="en-US" sz="1800" dirty="0">
                <a:latin typeface="+mn-ea"/>
              </a:rPr>
              <a:t>検討中</a:t>
            </a:r>
            <a:endParaRPr kumimoji="1" lang="en-US" altLang="ja-JP" sz="1800" dirty="0">
              <a:latin typeface="+mn-ea"/>
            </a:endParaRPr>
          </a:p>
          <a:p>
            <a:r>
              <a:rPr kumimoji="1" lang="ja-JP" altLang="en-US" sz="1800" dirty="0">
                <a:latin typeface="+mn-ea"/>
              </a:rPr>
              <a:t>　　参加予定自治体：</a:t>
            </a:r>
            <a:endParaRPr kumimoji="1" lang="en-US" altLang="ja-JP" sz="1800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</a:t>
            </a:r>
            <a:r>
              <a:rPr kumimoji="1" lang="ja-JP" altLang="en-US" sz="1800" dirty="0">
                <a:latin typeface="+mn-ea"/>
              </a:rPr>
              <a:t>　</a:t>
            </a:r>
            <a:r>
              <a:rPr kumimoji="1" lang="zh-TW" altLang="en-US" sz="1800" dirty="0">
                <a:latin typeface="+mn-ea"/>
              </a:rPr>
              <a:t>高石市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大阪狭山市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吹田市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羽曳野市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茨木市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八尾市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泉佐野市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東大阪市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枚方市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島本町</a:t>
            </a:r>
          </a:p>
          <a:p>
            <a:r>
              <a:rPr kumimoji="1" lang="ja-JP" altLang="en-US" sz="1800" dirty="0">
                <a:latin typeface="+mn-ea"/>
              </a:rPr>
              <a:t>　　　</a:t>
            </a:r>
            <a:r>
              <a:rPr kumimoji="1" lang="zh-TW" altLang="en-US" sz="1800" dirty="0">
                <a:latin typeface="+mn-ea"/>
              </a:rPr>
              <a:t>貝塚市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岸和田市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堺市</a:t>
            </a:r>
            <a:r>
              <a:rPr kumimoji="1" lang="ja-JP" altLang="en-US" sz="1800" dirty="0">
                <a:latin typeface="+mn-ea"/>
              </a:rPr>
              <a:t>、</a:t>
            </a:r>
            <a:r>
              <a:rPr kumimoji="1" lang="zh-TW" altLang="en-US" sz="1800" dirty="0">
                <a:latin typeface="+mn-ea"/>
              </a:rPr>
              <a:t>河内長野市</a:t>
            </a:r>
          </a:p>
          <a:p>
            <a:endParaRPr kumimoji="1" lang="en-US" altLang="ja-JP" sz="1800" dirty="0">
              <a:latin typeface="+mn-ea"/>
            </a:endParaRPr>
          </a:p>
          <a:p>
            <a:r>
              <a:rPr kumimoji="1" lang="ja-JP" altLang="en-US" sz="1800" dirty="0">
                <a:latin typeface="+mn-ea"/>
              </a:rPr>
              <a:t>・</a:t>
            </a:r>
            <a:r>
              <a:rPr kumimoji="1" lang="en-US" altLang="ja-JP" sz="1800" dirty="0">
                <a:latin typeface="+mn-ea"/>
              </a:rPr>
              <a:t>1/27</a:t>
            </a:r>
            <a:r>
              <a:rPr kumimoji="1" lang="ja-JP" altLang="en-US" sz="1800" dirty="0">
                <a:latin typeface="+mn-ea"/>
              </a:rPr>
              <a:t> </a:t>
            </a:r>
            <a:r>
              <a:rPr kumimoji="1" lang="en-US" altLang="ja-JP" sz="1800" dirty="0">
                <a:latin typeface="+mn-ea"/>
              </a:rPr>
              <a:t>OSPF</a:t>
            </a:r>
            <a:r>
              <a:rPr kumimoji="1" lang="ja-JP" altLang="en-US" sz="1800" dirty="0">
                <a:latin typeface="+mn-ea"/>
              </a:rPr>
              <a:t> 会員交流会資料レビュー</a:t>
            </a:r>
            <a:endParaRPr kumimoji="1" lang="en-US" altLang="ja-JP" sz="1800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　　　⇒</a:t>
            </a:r>
            <a:r>
              <a:rPr kumimoji="1" lang="en-US" altLang="ja-JP" dirty="0">
                <a:latin typeface="+mn-ea"/>
              </a:rPr>
              <a:t>ORDEN</a:t>
            </a:r>
            <a:r>
              <a:rPr kumimoji="1" lang="ja-JP" altLang="en-US" dirty="0">
                <a:latin typeface="+mn-ea"/>
              </a:rPr>
              <a:t>とも連携</a:t>
            </a:r>
            <a:endParaRPr kumimoji="1" lang="en-US" altLang="ja-JP" dirty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endParaRPr kumimoji="1" lang="en-US" altLang="ja-JP" sz="1800" dirty="0">
              <a:latin typeface="+mn-ea"/>
            </a:endParaRPr>
          </a:p>
          <a:p>
            <a:r>
              <a:rPr kumimoji="1" lang="ja-JP" altLang="en-US" sz="1800" dirty="0">
                <a:latin typeface="+mn-ea"/>
              </a:rPr>
              <a:t>・</a:t>
            </a:r>
            <a:r>
              <a:rPr kumimoji="1" lang="en-US" altLang="ja-JP" sz="1800" dirty="0">
                <a:latin typeface="+mn-ea"/>
              </a:rPr>
              <a:t>2/8</a:t>
            </a:r>
            <a:r>
              <a:rPr kumimoji="1" lang="ja-JP" altLang="en-US" sz="1800" dirty="0">
                <a:latin typeface="+mn-ea"/>
              </a:rPr>
              <a:t>　近畿総合通信局　スマートシティシンポジウム</a:t>
            </a:r>
            <a:br>
              <a:rPr kumimoji="1" lang="en-US" altLang="ja-JP" sz="1800" dirty="0">
                <a:latin typeface="+mn-ea"/>
              </a:rPr>
            </a:br>
            <a:r>
              <a:rPr kumimoji="1" lang="ja-JP" altLang="en-US" sz="1800" dirty="0">
                <a:latin typeface="+mn-ea"/>
              </a:rPr>
              <a:t>　　　　　⇒</a:t>
            </a:r>
            <a:r>
              <a:rPr kumimoji="1" lang="en-US" altLang="ja-JP" sz="1800" dirty="0" err="1">
                <a:latin typeface="+mn-ea"/>
              </a:rPr>
              <a:t>MaaS</a:t>
            </a:r>
            <a:r>
              <a:rPr kumimoji="1" lang="en-US" altLang="ja-JP" sz="1800" dirty="0">
                <a:latin typeface="+mn-ea"/>
              </a:rPr>
              <a:t> Meeting2022</a:t>
            </a:r>
            <a:r>
              <a:rPr kumimoji="1" lang="ja-JP" altLang="en-US" sz="1800" dirty="0">
                <a:latin typeface="+mn-ea"/>
              </a:rPr>
              <a:t>のスマートモビリティチャレンジシンポジウム</a:t>
            </a:r>
            <a:endParaRPr kumimoji="1" lang="en-US" altLang="ja-JP" sz="1800" dirty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kumimoji="1" lang="ja-JP" altLang="en-US" sz="1800" dirty="0">
                <a:latin typeface="+mn-ea"/>
              </a:rPr>
              <a:t>・</a:t>
            </a:r>
            <a:r>
              <a:rPr kumimoji="1" lang="en-US" altLang="ja-JP" sz="1800" dirty="0">
                <a:latin typeface="+mn-ea"/>
              </a:rPr>
              <a:t>TMI</a:t>
            </a:r>
            <a:r>
              <a:rPr kumimoji="1" lang="ja-JP" altLang="en-US" sz="1800" dirty="0">
                <a:latin typeface="+mn-ea"/>
              </a:rPr>
              <a:t>作成の各ガイドライン</a:t>
            </a:r>
            <a:endParaRPr kumimoji="1" lang="en-US" altLang="ja-JP" sz="1800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各社レビュー　</a:t>
            </a:r>
            <a:r>
              <a:rPr kumimoji="1" lang="en-US" altLang="ja-JP" dirty="0">
                <a:latin typeface="+mn-ea"/>
              </a:rPr>
              <a:t>1/26</a:t>
            </a:r>
            <a:r>
              <a:rPr kumimoji="1" lang="ja-JP" altLang="en-US" dirty="0">
                <a:latin typeface="+mn-ea"/>
              </a:rPr>
              <a:t>までに変更必要な場合はご連絡ください。</a:t>
            </a:r>
            <a:br>
              <a:rPr kumimoji="1" lang="en-US" altLang="ja-JP" dirty="0">
                <a:latin typeface="+mn-ea"/>
              </a:rPr>
            </a:br>
            <a:r>
              <a:rPr kumimoji="1" lang="ja-JP" altLang="en-US" dirty="0">
                <a:latin typeface="+mn-ea"/>
              </a:rPr>
              <a:t>　　これが</a:t>
            </a:r>
            <a:r>
              <a:rPr kumimoji="1" lang="en-US" altLang="ja-JP" dirty="0">
                <a:latin typeface="+mn-ea"/>
              </a:rPr>
              <a:t>CSPFC</a:t>
            </a:r>
            <a:r>
              <a:rPr kumimoji="1" lang="ja-JP" altLang="en-US" dirty="0">
                <a:latin typeface="+mn-ea"/>
              </a:rPr>
              <a:t>の基礎になります。</a:t>
            </a:r>
            <a:endParaRPr kumimoji="1" lang="en-US" altLang="ja-JP" dirty="0">
              <a:latin typeface="+mn-ea"/>
            </a:endParaRPr>
          </a:p>
          <a:p>
            <a:endParaRPr kumimoji="1" lang="en-US" altLang="ja-JP" sz="1800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データアクセス履歴は個人情報保護法</a:t>
            </a:r>
            <a:r>
              <a:rPr kumimoji="1" lang="en-US" altLang="ja-JP" dirty="0">
                <a:latin typeface="+mn-ea"/>
              </a:rPr>
              <a:t>3</a:t>
            </a:r>
            <a:r>
              <a:rPr kumimoji="1" lang="ja-JP" altLang="en-US" dirty="0">
                <a:latin typeface="+mn-ea"/>
              </a:rPr>
              <a:t>年、総務省運用で</a:t>
            </a:r>
            <a:r>
              <a:rPr kumimoji="1" lang="en-US" altLang="ja-JP" dirty="0">
                <a:latin typeface="+mn-ea"/>
              </a:rPr>
              <a:t>5</a:t>
            </a:r>
            <a:r>
              <a:rPr kumimoji="1" lang="ja-JP" altLang="en-US" dirty="0">
                <a:latin typeface="+mn-ea"/>
              </a:rPr>
              <a:t>年間</a:t>
            </a:r>
            <a:br>
              <a:rPr kumimoji="1" lang="en-US" altLang="ja-JP" dirty="0">
                <a:latin typeface="+mn-ea"/>
              </a:rPr>
            </a:br>
            <a:r>
              <a:rPr kumimoji="1" lang="ja-JP" altLang="en-US" dirty="0">
                <a:latin typeface="+mn-ea"/>
              </a:rPr>
              <a:t>　　　セキュリティサーバーにアクセスログが残りますので、保管をお願いします</a:t>
            </a:r>
            <a:endParaRPr kumimoji="1"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0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955FD3-A66C-4E0F-AF7D-005D08B0E754}"/>
              </a:ext>
            </a:extLst>
          </p:cNvPr>
          <p:cNvSpPr txBox="1"/>
          <p:nvPr/>
        </p:nvSpPr>
        <p:spPr>
          <a:xfrm>
            <a:off x="170288" y="677413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豊能スマートシティアプリ利用規約と個人情報保護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https://oz1.life/index.php/toyonoapp/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AA83B0-C215-4D89-B944-CE1FB0456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6" t="14749" r="19275" b="6304"/>
          <a:stretch/>
        </p:blipFill>
        <p:spPr>
          <a:xfrm>
            <a:off x="4818316" y="1431758"/>
            <a:ext cx="7203396" cy="490104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9F8BB0-F592-46B3-BCA6-12C917D90525}"/>
              </a:ext>
            </a:extLst>
          </p:cNvPr>
          <p:cNvSpPr/>
          <p:nvPr/>
        </p:nvSpPr>
        <p:spPr>
          <a:xfrm>
            <a:off x="1361852" y="0"/>
            <a:ext cx="3710866" cy="461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dirty="0">
                <a:latin typeface="+mn-ea"/>
              </a:rPr>
              <a:t>利用規約と個人情報保護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65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08F412-B5DF-4876-9E61-A0843A81CA1E}"/>
              </a:ext>
            </a:extLst>
          </p:cNvPr>
          <p:cNvSpPr txBox="1"/>
          <p:nvPr/>
        </p:nvSpPr>
        <p:spPr>
          <a:xfrm>
            <a:off x="458832" y="913310"/>
            <a:ext cx="5987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effectLst/>
                <a:latin typeface="Segoe UI Historic" panose="020B0502040204020203" pitchFamily="34" charset="0"/>
              </a:rPr>
              <a:t>豊能アプリ（現在）</a:t>
            </a:r>
            <a:endParaRPr lang="en-US" altLang="ja-JP" sz="2400" b="0" i="0" dirty="0">
              <a:effectLst/>
              <a:latin typeface="Segoe UI Historic" panose="020B0502040204020203" pitchFamily="34" charset="0"/>
            </a:endParaRPr>
          </a:p>
          <a:p>
            <a:endParaRPr lang="en-US" altLang="ja-JP" sz="2400" dirty="0">
              <a:latin typeface="Segoe UI Historic" panose="020B0502040204020203" pitchFamily="34" charset="0"/>
            </a:endParaRP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Segoe UI Historic" panose="020B0502040204020203" pitchFamily="34" charset="0"/>
              </a:rPr>
              <a:t>とよのんスマートシティ</a:t>
            </a:r>
            <a:endParaRPr lang="en-US" altLang="ja-JP" sz="2400" b="1" i="0" dirty="0">
              <a:solidFill>
                <a:srgbClr val="C00000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とよのんシティー 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とよのんシティ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豊能町 公式アプリ 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豊能町 まちアプリ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豊能町 住民アプリ 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豊能町 スマートサービス</a:t>
            </a:r>
            <a:endParaRPr lang="en-US" altLang="ja-JP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ja-JP" altLang="en-US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豊能町 スマート便利帳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A21A95-AF92-44DE-B4C8-50D70EC7CC43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豊能アプリ　正式名称は？</a:t>
            </a:r>
          </a:p>
        </p:txBody>
      </p:sp>
    </p:spTree>
    <p:extLst>
      <p:ext uri="{BB962C8B-B14F-4D97-AF65-F5344CB8AC3E}">
        <p14:creationId xmlns:p14="http://schemas.microsoft.com/office/powerpoint/2010/main" val="18712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2430DA-6FC4-4A66-9D8E-4EB93025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2343" r="22955" b="2902"/>
          <a:stretch/>
        </p:blipFill>
        <p:spPr>
          <a:xfrm>
            <a:off x="199819" y="2828593"/>
            <a:ext cx="4401135" cy="29733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A1AF79-7C9D-4B68-A777-3E62448685FC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豊能アプリ　ベータ</a:t>
            </a:r>
            <a:r>
              <a:rPr lang="en-US" altLang="ja-JP" dirty="0">
                <a:solidFill>
                  <a:schemeClr val="bg1"/>
                </a:solidFill>
              </a:rPr>
              <a:t>―</a:t>
            </a:r>
            <a:r>
              <a:rPr lang="ja-JP" altLang="en-US" dirty="0">
                <a:solidFill>
                  <a:schemeClr val="bg1"/>
                </a:solidFill>
              </a:rPr>
              <a:t>版リリース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05AF53-8136-433E-B7C4-A68CFE33217A}"/>
              </a:ext>
            </a:extLst>
          </p:cNvPr>
          <p:cNvSpPr txBox="1"/>
          <p:nvPr/>
        </p:nvSpPr>
        <p:spPr>
          <a:xfrm>
            <a:off x="162733" y="589264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　アルファー版リリース（Ｗｅｂアプリ）</a:t>
            </a:r>
            <a:endParaRPr kumimoji="1" lang="en-US" altLang="ja-JP" dirty="0"/>
          </a:p>
          <a:p>
            <a:r>
              <a:rPr kumimoji="1" lang="en-US" altLang="ja-JP" b="1" dirty="0"/>
              <a:t>1</a:t>
            </a:r>
            <a:r>
              <a:rPr kumimoji="1" lang="ja-JP" altLang="en-US" b="1" dirty="0"/>
              <a:t>月初旬　ベーター版リリース（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ネイティブアプリ＋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ID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連携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月初旬　商用版リリース（データ連携対応）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FA4FE-1A03-4756-8A0A-02218A946459}"/>
              </a:ext>
            </a:extLst>
          </p:cNvPr>
          <p:cNvSpPr txBox="1"/>
          <p:nvPr/>
        </p:nvSpPr>
        <p:spPr>
          <a:xfrm>
            <a:off x="4621160" y="2068495"/>
            <a:ext cx="74983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6">
                    <a:lumMod val="75000"/>
                  </a:schemeClr>
                </a:solidFill>
              </a:rPr>
              <a:t>ネイティブアプリ</a:t>
            </a:r>
            <a:r>
              <a:rPr kumimoji="1" lang="ja-JP" altLang="en-US" sz="2800" b="1" dirty="0"/>
              <a:t>に向けて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・ネイティブアプリ提供会社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</a:t>
            </a:r>
            <a:r>
              <a:rPr kumimoji="1" lang="en-US" altLang="ja-JP" sz="2800" b="1" dirty="0" err="1"/>
              <a:t>Deeplink</a:t>
            </a:r>
            <a:r>
              <a:rPr kumimoji="1" lang="en-US" altLang="ja-JP" sz="2800" b="1" dirty="0"/>
              <a:t>/</a:t>
            </a:r>
            <a:r>
              <a:rPr kumimoji="1" lang="ja-JP" altLang="en-US" sz="2800" b="1" dirty="0"/>
              <a:t>ユニバーサルリンクを提出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・Ｗｅｂサービス</a:t>
            </a:r>
            <a:br>
              <a:rPr kumimoji="1" lang="en-US" altLang="ja-JP" sz="2800" b="1" dirty="0"/>
            </a:br>
            <a:r>
              <a:rPr kumimoji="1" lang="ja-JP" altLang="en-US" sz="2800" b="1" dirty="0"/>
              <a:t>　　　　 ＵＲＬ</a:t>
            </a:r>
            <a:r>
              <a:rPr kumimoji="1" lang="en-US" altLang="ja-JP" sz="2800" b="1" dirty="0"/>
              <a:t>/</a:t>
            </a:r>
            <a:r>
              <a:rPr kumimoji="1" lang="ja-JP" altLang="en-US" sz="2800" b="1" dirty="0"/>
              <a:t>ＷｅｂＡＰＩ提出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　　そろそろ準備お願いします！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（</a:t>
            </a:r>
            <a:r>
              <a:rPr kumimoji="1" lang="en-US" altLang="ja-JP" sz="2800" b="1" dirty="0"/>
              <a:t>CSPFC</a:t>
            </a:r>
            <a:r>
              <a:rPr kumimoji="1" lang="ja-JP" altLang="en-US" sz="2800" b="1" dirty="0"/>
              <a:t>事務局へ提出お願いします。）</a:t>
            </a:r>
            <a:br>
              <a:rPr kumimoji="1" lang="en-US" altLang="ja-JP" sz="2800" b="1" dirty="0"/>
            </a:br>
            <a:br>
              <a:rPr kumimoji="1" lang="en-US" altLang="ja-JP" sz="2800" b="1" dirty="0"/>
            </a:br>
            <a:r>
              <a:rPr kumimoji="1" lang="ja-JP" altLang="en-US" sz="2000" b="1" dirty="0"/>
              <a:t>＊事務局はリスト化お願いします。</a:t>
            </a:r>
            <a:endParaRPr kumimoji="1" lang="ja-JP" altLang="en-US" sz="28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88C2BE3-5DAF-4DB6-8CA4-7DB888C9F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9" t="17304" r="30975" b="4297"/>
          <a:stretch/>
        </p:blipFill>
        <p:spPr>
          <a:xfrm>
            <a:off x="3240430" y="2896178"/>
            <a:ext cx="1253408" cy="27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EDE0C-9851-4FB3-965E-20A85129B5CF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</a:t>
            </a:r>
          </a:p>
        </p:txBody>
      </p:sp>
      <p:pic>
        <p:nvPicPr>
          <p:cNvPr id="1026" name="Picture 2" descr="説明がありません">
            <a:extLst>
              <a:ext uri="{FF2B5EF4-FFF2-40B4-BE49-F238E27FC236}">
                <a16:creationId xmlns:a16="http://schemas.microsoft.com/office/drawing/2014/main" id="{7AB9C5EA-6CEB-406A-AEC4-A82F904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1" y="640492"/>
            <a:ext cx="4351975" cy="61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説明がありません">
            <a:extLst>
              <a:ext uri="{FF2B5EF4-FFF2-40B4-BE49-F238E27FC236}">
                <a16:creationId xmlns:a16="http://schemas.microsoft.com/office/drawing/2014/main" id="{6F2016F8-86D9-489A-B2BB-8565D984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06" y="640492"/>
            <a:ext cx="4351975" cy="61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2182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94282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Microsoft Office PowerPoint</Application>
  <PresentationFormat>ワイド画面</PresentationFormat>
  <Paragraphs>211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デザインの設定</vt:lpstr>
      <vt:lpstr>1_デザインの設定</vt:lpstr>
      <vt:lpstr>2_デザインの設定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821</cp:revision>
  <dcterms:created xsi:type="dcterms:W3CDTF">2020-10-01T23:40:24Z</dcterms:created>
  <dcterms:modified xsi:type="dcterms:W3CDTF">2022-01-20T04:18:24Z</dcterms:modified>
</cp:coreProperties>
</file>